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83" r:id="rId5"/>
    <p:sldId id="312" r:id="rId6"/>
    <p:sldId id="313" r:id="rId7"/>
    <p:sldId id="314" r:id="rId8"/>
    <p:sldId id="315" r:id="rId9"/>
    <p:sldId id="286" r:id="rId10"/>
    <p:sldId id="290" r:id="rId11"/>
    <p:sldId id="316" r:id="rId12"/>
    <p:sldId id="319" r:id="rId13"/>
    <p:sldId id="320" r:id="rId14"/>
    <p:sldId id="318" r:id="rId15"/>
    <p:sldId id="305" r:id="rId16"/>
    <p:sldId id="287" r:id="rId17"/>
    <p:sldId id="291" r:id="rId18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66" autoAdjust="0"/>
    <p:restoredTop sz="85794" autoAdjust="0"/>
  </p:normalViewPr>
  <p:slideViewPr>
    <p:cSldViewPr snapToGrid="0">
      <p:cViewPr varScale="1">
        <p:scale>
          <a:sx n="83" d="100"/>
          <a:sy n="83" d="100"/>
        </p:scale>
        <p:origin x="114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8" d="100"/>
        <a:sy n="28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00B8414-E46D-4BC4-84F9-60DA0AA96099}" type="datetime1">
              <a:rPr lang="pt-BR" smtClean="0"/>
              <a:t>27/01/2022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562C30-FBA0-4035-ADBC-22CA231D8FDE}" type="datetime1">
              <a:rPr lang="pt-BR" noProof="0" smtClean="0"/>
              <a:t>27/01/2022</a:t>
            </a:fld>
            <a:endParaRPr lang="pt-BR" noProof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FDDBACE-0F8F-43FD-98F0-DEE13552DADA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462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3883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4332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1720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447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0881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4058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5327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9011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7183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2853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4590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48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5923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ção gran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pt-BR" noProof="0">
              <a:solidFill>
                <a:schemeClr val="tx1"/>
              </a:solidFill>
            </a:endParaRP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3674372"/>
            <a:ext cx="4444800" cy="272884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rtlCol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noProof="0"/>
              <a:t>Inserir ou arrastar e soltar </a:t>
            </a:r>
            <a:br>
              <a:rPr lang="pt-BR" noProof="0"/>
            </a:br>
            <a:r>
              <a:rPr lang="pt-BR" noProof="0"/>
              <a:t>a foto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Título do slide</a:t>
            </a:r>
          </a:p>
        </p:txBody>
      </p:sp>
      <p:sp>
        <p:nvSpPr>
          <p:cNvPr id="21" name="Subtítulo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56B1235F-7F39-4A5B-9E30-7105E197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nas demarc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pt-BR" noProof="0"/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pt-BR" noProof="0"/>
            </a:p>
          </p:txBody>
        </p:sp>
      </p:grp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/>
              <a:t>Título da seção 1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/>
              <a:t>Título da seção 2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/>
              <a:t>Título da seção 3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16" name="Espaço Reservado para o Número do Slide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7" name="Espaço Reservado para Texto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/>
              <a:t>Subtítulo</a:t>
            </a:r>
          </a:p>
        </p:txBody>
      </p:sp>
      <p:sp>
        <p:nvSpPr>
          <p:cNvPr id="24" name="Forma livre: Forma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6" name="Seta: para a direita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8" name="Forma livre: Forma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9" name="Seta: para a direita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ha do t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de seta em linha reta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Texto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Ano</a:t>
            </a:r>
          </a:p>
        </p:txBody>
      </p:sp>
      <p:sp>
        <p:nvSpPr>
          <p:cNvPr id="15" name="Espaço Reservado para Texto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16" name="Espaço Reservado para Texto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18" name="Espaço Reservado para Texto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19" name="Espaço Reservado para Texto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Ano</a:t>
            </a:r>
          </a:p>
        </p:txBody>
      </p:sp>
      <p:sp>
        <p:nvSpPr>
          <p:cNvPr id="20" name="Espaço Reservado para Texto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1" name="Espaço Reservado para Texto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2" name="Espaço Reservado para Texto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3" name="Espaço Reservado para Texto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4" name="Espaço Reservado para Texto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5" name="Espaço Reservado para Texto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6" name="Espaço Reservado para Texto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7" name="Espaço Reservado para Texto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8" name="Espaço Reservado para Texto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9" name="Espaço Reservado para Texto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30" name="Espaço Reservado para Texto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31" name="Espaço Reservado para Texto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32" name="Espaço Reservado para Texto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33" name="Espaço Reservado para Texto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34" name="Espaço Reservado para Texto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35" name="Espaço Reservado para Texto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36" name="Espaço Reservado para Texto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37" name="Espaço Reservado para Texto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40" name="Espaço Reservado para Texto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rtlCol="0" anchor="t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 noProof="0"/>
              <a:t>Título do item</a:t>
            </a:r>
          </a:p>
        </p:txBody>
      </p:sp>
      <p:sp>
        <p:nvSpPr>
          <p:cNvPr id="41" name="Espaço Reservado para Texto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Mês, Ano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39" name="Espaço Reservado para Texto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e de 3 memb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rma livre: Forma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pt-BR" noProof="0"/>
          </a:p>
        </p:txBody>
      </p:sp>
      <p:sp>
        <p:nvSpPr>
          <p:cNvPr id="29" name="Forma livre: Forma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pt-BR" noProof="0"/>
          </a:p>
        </p:txBody>
      </p:sp>
      <p:sp>
        <p:nvSpPr>
          <p:cNvPr id="27" name="Espaço Reservado para Imagem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Foto de perfil</a:t>
            </a:r>
          </a:p>
        </p:txBody>
      </p:sp>
      <p:sp>
        <p:nvSpPr>
          <p:cNvPr id="26" name="Espaço Reservado para Imagem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Foto de perfil</a:t>
            </a:r>
          </a:p>
        </p:txBody>
      </p:sp>
      <p:sp>
        <p:nvSpPr>
          <p:cNvPr id="25" name="Espaço Reservado para Imagem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Foto de perfil</a:t>
            </a:r>
          </a:p>
        </p:txBody>
      </p:sp>
      <p:sp>
        <p:nvSpPr>
          <p:cNvPr id="39" name="Espaço Reservado para Texto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/>
              <a:t>Nome</a:t>
            </a:r>
          </a:p>
        </p:txBody>
      </p:sp>
      <p:sp>
        <p:nvSpPr>
          <p:cNvPr id="42" name="Espaço Reservado para Texto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Biografia curta</a:t>
            </a:r>
          </a:p>
        </p:txBody>
      </p:sp>
      <p:sp>
        <p:nvSpPr>
          <p:cNvPr id="43" name="Espaço Reservado para Texto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Título</a:t>
            </a:r>
          </a:p>
        </p:txBody>
      </p:sp>
      <p:sp>
        <p:nvSpPr>
          <p:cNvPr id="45" name="Espaço Reservado para Texto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/>
              <a:t>Nome</a:t>
            </a:r>
          </a:p>
        </p:txBody>
      </p:sp>
      <p:sp>
        <p:nvSpPr>
          <p:cNvPr id="46" name="Espaço Reservado para Texto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Biografia curta</a:t>
            </a:r>
          </a:p>
        </p:txBody>
      </p:sp>
      <p:sp>
        <p:nvSpPr>
          <p:cNvPr id="47" name="Espaço Reservado para Texto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Título</a:t>
            </a:r>
          </a:p>
        </p:txBody>
      </p:sp>
      <p:sp>
        <p:nvSpPr>
          <p:cNvPr id="49" name="Espaço Reservado para Texto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/>
              <a:t>Nome</a:t>
            </a:r>
          </a:p>
        </p:txBody>
      </p:sp>
      <p:sp>
        <p:nvSpPr>
          <p:cNvPr id="50" name="Espaço Reservado para Texto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Biografia curta</a:t>
            </a:r>
          </a:p>
        </p:txBody>
      </p:sp>
      <p:sp>
        <p:nvSpPr>
          <p:cNvPr id="51" name="Espaço Reservado para Texto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Título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21" name="Espaço Reservado para Texto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/>
              <a:t>Subtítulo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e de 6 memb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orma livre: Forma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pt-BR" noProof="0"/>
            </a:p>
          </p:txBody>
        </p:sp>
        <p:sp>
          <p:nvSpPr>
            <p:cNvPr id="49" name="Forma livre: Forma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pt-BR" noProof="0"/>
            </a:p>
          </p:txBody>
        </p:sp>
      </p:grpSp>
      <p:sp>
        <p:nvSpPr>
          <p:cNvPr id="47" name="Espaço Reservado para Imagem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Foto de perfil</a:t>
            </a:r>
          </a:p>
        </p:txBody>
      </p:sp>
      <p:sp>
        <p:nvSpPr>
          <p:cNvPr id="46" name="Espaço Reservado para Imagem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Foto de perfil</a:t>
            </a:r>
          </a:p>
        </p:txBody>
      </p:sp>
      <p:sp>
        <p:nvSpPr>
          <p:cNvPr id="45" name="Espaço Reservado para Imagem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Foto de perfil</a:t>
            </a:r>
          </a:p>
        </p:txBody>
      </p:sp>
      <p:sp>
        <p:nvSpPr>
          <p:cNvPr id="44" name="Espaço Reservado para Imagem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Foto de perfil</a:t>
            </a:r>
          </a:p>
        </p:txBody>
      </p:sp>
      <p:sp>
        <p:nvSpPr>
          <p:cNvPr id="43" name="Espaço Reservado para Imagem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Foto de perfil</a:t>
            </a:r>
          </a:p>
        </p:txBody>
      </p:sp>
      <p:sp>
        <p:nvSpPr>
          <p:cNvPr id="42" name="Espaço Reservado para Imagem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Foto de perfil</a:t>
            </a:r>
          </a:p>
        </p:txBody>
      </p:sp>
      <p:sp>
        <p:nvSpPr>
          <p:cNvPr id="18" name="Espaço Reservado para Texto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/>
              <a:t>Nome completo</a:t>
            </a:r>
          </a:p>
        </p:txBody>
      </p:sp>
      <p:sp>
        <p:nvSpPr>
          <p:cNvPr id="19" name="Espaço Reservado para Texto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36" name="Espaço Reservado para Texto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/>
              <a:t>Nome completo</a:t>
            </a:r>
          </a:p>
        </p:txBody>
      </p:sp>
      <p:sp>
        <p:nvSpPr>
          <p:cNvPr id="37" name="Espaço Reservado para Texto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40" name="Espaço Reservado para Texto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/>
              <a:t>Nome completo</a:t>
            </a:r>
          </a:p>
        </p:txBody>
      </p:sp>
      <p:sp>
        <p:nvSpPr>
          <p:cNvPr id="41" name="Espaço Reservado para Texto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52" name="Espaço Reservado para Texto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/>
              <a:t>Nome completo</a:t>
            </a:r>
          </a:p>
        </p:txBody>
      </p:sp>
      <p:sp>
        <p:nvSpPr>
          <p:cNvPr id="53" name="Espaço Reservado para Texto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57" name="Espaço Reservado para Texto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/>
              <a:t>Nome completo</a:t>
            </a:r>
          </a:p>
        </p:txBody>
      </p:sp>
      <p:sp>
        <p:nvSpPr>
          <p:cNvPr id="58" name="Espaço Reservado para Texto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59" name="Espaço Reservado para Texto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/>
              <a:t>Nome completo</a:t>
            </a:r>
          </a:p>
        </p:txBody>
      </p:sp>
      <p:sp>
        <p:nvSpPr>
          <p:cNvPr id="60" name="Espaço Reservado para Texto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27" name="Espaço Reservado para Texto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/>
              <a:t>Subtítulo</a:t>
            </a:r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_2 com imagem">
    <p:bg bwMode="grayWhite"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pt-BR" noProof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rtlCol="0"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/>
              <a:t>Obrigado </a:t>
            </a:r>
            <a:br>
              <a:rPr lang="pt-BR" noProof="0"/>
            </a:br>
            <a:r>
              <a:rPr lang="pt-BR" noProof="0"/>
              <a:t>Você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09" y="3884812"/>
            <a:ext cx="4303959" cy="271807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Nome completo</a:t>
            </a:r>
          </a:p>
        </p:txBody>
      </p:sp>
      <p:sp>
        <p:nvSpPr>
          <p:cNvPr id="12" name="Espaço Reservado para Texto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09" y="4290982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/>
              <a:t>Telefone</a:t>
            </a:r>
          </a:p>
        </p:txBody>
      </p:sp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09" y="4677345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Email</a:t>
            </a:r>
          </a:p>
        </p:txBody>
      </p:sp>
      <p:sp>
        <p:nvSpPr>
          <p:cNvPr id="15" name="Espaço Reservado para Texto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2" y="5063709"/>
            <a:ext cx="4305582" cy="252413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Site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88F3F62D-E8E0-4A68-AFD4-0DE72BBF8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7000">
                <a:schemeClr val="accent1">
                  <a:alpha val="81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 com imagem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Insira ou arraste e solte sua foto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e seção com imagem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000">
                <a:schemeClr val="tx2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2781300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5076000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/>
          <a:p>
            <a:pPr algn="ctr" rtl="0"/>
            <a:fld id="{B67B645E-C5E5-4727-B977-D372A0AA71D9}" type="slidenum">
              <a:rPr lang="pt-BR" noProof="0" smtClean="0"/>
              <a:pPr algn="ctr" rtl="0"/>
              <a:t>‹nº›</a:t>
            </a:fld>
            <a:endParaRPr lang="pt-BR" noProof="0"/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96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3" name="Espaço Reservado para Imagem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Insira ou arraste e solte sua foto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_1 com imagem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94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pt-BR" noProof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1673488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3968188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 rtl="0"/>
            <a:fld id="{B67B645E-C5E5-4727-B977-D372A0AA71D9}" type="slidenum">
              <a:rPr lang="pt-BR" noProof="0" smtClean="0"/>
              <a:pPr algn="ctr" rtl="0"/>
              <a:t>‹nº›</a:t>
            </a:fld>
            <a:endParaRPr lang="pt-BR" noProof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01DD7AB4-FC84-443E-AF8E-E275716A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pt-BR" noProof="0" smtClean="0"/>
              <a:pPr algn="ctr"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cadores como ícone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orma livre: Forma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pt-BR" noProof="0"/>
          </a:p>
        </p:txBody>
      </p:sp>
      <p:sp>
        <p:nvSpPr>
          <p:cNvPr id="276" name="Forma livre: Forma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pt-BR" noProof="0"/>
          </a:p>
        </p:txBody>
      </p:sp>
      <p:sp>
        <p:nvSpPr>
          <p:cNvPr id="143" name="Forma livre: Forma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63" name="Forma livre: Forma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87" name="Forma livre: Forma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42" name="Forma livre: Forma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74" name="Forma livre: Forma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/>
              <a:t>Subtítulo</a:t>
            </a:r>
          </a:p>
        </p:txBody>
      </p:sp>
      <p:sp>
        <p:nvSpPr>
          <p:cNvPr id="17" name="Espaço Reservado para Imagem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94358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Ícone</a:t>
            </a:r>
          </a:p>
        </p:txBody>
      </p:sp>
      <p:sp>
        <p:nvSpPr>
          <p:cNvPr id="6" name="Espaço Reservado para Texto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5254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8" name="Espaço Reservado para Texto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5254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28" name="Espaço Reservado para Imagem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25217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Ícone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113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10" name="Espaço Reservado para Texto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6113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29" name="Espaço Reservado para Imagem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5607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Ícone</a:t>
            </a:r>
          </a:p>
        </p:txBody>
      </p:sp>
      <p:sp>
        <p:nvSpPr>
          <p:cNvPr id="11" name="Espaço Reservado para Texto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6972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6972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30" name="Espaço Reservado para Imagem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886935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Ícone</a:t>
            </a:r>
          </a:p>
        </p:txBody>
      </p:sp>
      <p:sp>
        <p:nvSpPr>
          <p:cNvPr id="13" name="Espaço Reservado para Texto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87831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14" name="Espaço Reservado para Texto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7831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31" name="Espaço Reservado para Imagem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1779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Ícone</a:t>
            </a:r>
          </a:p>
        </p:txBody>
      </p:sp>
      <p:sp>
        <p:nvSpPr>
          <p:cNvPr id="15" name="Espaço Reservado para Texto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18689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16" name="Espaço Reservado para Texto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18" name="Espaço Reservado para o Número do Slide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9" name="Título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508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152525"/>
            <a:ext cx="5508000" cy="5038725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pt-BR" noProof="0" smtClean="0"/>
              <a:pPr algn="ctr"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508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508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584325"/>
            <a:ext cx="5508000" cy="4606925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152525"/>
            <a:ext cx="5508000" cy="358775"/>
          </a:xfrm>
        </p:spPr>
        <p:txBody>
          <a:bodyPr rtlCol="0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pt-BR" noProof="0" smtClean="0"/>
              <a:pPr algn="ctr"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pt-BR" noProof="0" smtClean="0"/>
              <a:pPr algn="ctr"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pt-BR" noProof="0" smtClean="0"/>
              <a:pPr algn="ctr"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pt-BR" noProof="0"/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pt-BR" noProof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292" y="359999"/>
            <a:ext cx="6579707" cy="5764939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4186800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59999"/>
            <a:ext cx="4186800" cy="3400227"/>
          </a:xfrm>
        </p:spPr>
        <p:txBody>
          <a:bodyPr rtlCol="0" anchor="b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pt-BR" noProof="0" smtClean="0"/>
              <a:pPr algn="ctr"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pt-BR" noProof="0"/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pt-BR" noProof="0"/>
          </a:p>
        </p:txBody>
      </p:sp>
      <p:sp>
        <p:nvSpPr>
          <p:cNvPr id="3" name="Espaço Reservado para Imagem 2" descr="Espaço Reservado para Imagem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/>
              <a:t>Insira ou Arraste e Solte sua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11" name="Espaço Reservado para Texto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59999" y="3960000"/>
            <a:ext cx="4186799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pt-BR" noProof="0" smtClean="0"/>
              <a:pPr algn="ctr"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cadores como ícones 3X, opçã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a livre: Forma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4" name="Forma livre: Forma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0" name="Espaço Reservado para Imagem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Ícone</a:t>
            </a:r>
          </a:p>
        </p:txBody>
      </p:sp>
      <p:sp>
        <p:nvSpPr>
          <p:cNvPr id="6" name="Espaço Reservado para Texto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8" name="Espaço Reservado para Texto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21" name="Espaço Reservado para Imagem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Ícone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10" name="Espaço Reservado para Texto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22" name="Espaço Reservado para Imagem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Ícone</a:t>
            </a:r>
          </a:p>
        </p:txBody>
      </p:sp>
      <p:sp>
        <p:nvSpPr>
          <p:cNvPr id="11" name="Espaço Reservado para Texto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13" name="Espaço Reservado para o Número do Slide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26" name="Espaço Reservado para Texto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cadores como ícones 3X, opção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rma livre: Forma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pt-BR" noProof="0">
              <a:solidFill>
                <a:schemeClr val="tx1"/>
              </a:solidFill>
            </a:endParaRPr>
          </a:p>
        </p:txBody>
      </p:sp>
      <p:sp>
        <p:nvSpPr>
          <p:cNvPr id="21" name="Espaço Reservado para Texto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29" name="Forma livre: Forma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30" name="Forma livre: Forma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76927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37" name="Forma livre: Forma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34" name="Espaço Reservado para Imagem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Ícone</a:t>
            </a:r>
          </a:p>
        </p:txBody>
      </p:sp>
      <p:sp>
        <p:nvSpPr>
          <p:cNvPr id="16" name="Espaço Reservado para Texto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35" name="Espaço Reservado para Imagem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Ícone</a:t>
            </a:r>
          </a:p>
        </p:txBody>
      </p:sp>
      <p:sp>
        <p:nvSpPr>
          <p:cNvPr id="18" name="Espaço Reservado para Texto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19" name="Espaço Reservado para Texto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36" name="Espaço Reservado para Imagem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Ícone</a:t>
            </a:r>
          </a:p>
        </p:txBody>
      </p:sp>
      <p:sp>
        <p:nvSpPr>
          <p:cNvPr id="20" name="Espaço Reservado para Texto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Título do slide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42D97A27-82CC-4C99-A055-C35727320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cadores como ícones 4X, opção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orma livre: Forma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pt-BR" noProof="0">
              <a:solidFill>
                <a:schemeClr val="tx1"/>
              </a:solidFill>
            </a:endParaRPr>
          </a:p>
        </p:txBody>
      </p:sp>
      <p:sp>
        <p:nvSpPr>
          <p:cNvPr id="30" name="Forma livre: Forma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39" name="Forma livre: Forma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40" name="Forma livre: Forma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41" name="Forma livre: Forma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33" name="Espaço Reservado para Imagem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Ícone</a:t>
            </a:r>
          </a:p>
        </p:txBody>
      </p:sp>
      <p:sp>
        <p:nvSpPr>
          <p:cNvPr id="16" name="Espaço Reservado para Texto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34" name="Espaço Reservado para Imagem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Ícone</a:t>
            </a:r>
          </a:p>
        </p:txBody>
      </p:sp>
      <p:sp>
        <p:nvSpPr>
          <p:cNvPr id="18" name="Espaço Reservado para Texto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2</a:t>
            </a:r>
          </a:p>
        </p:txBody>
      </p:sp>
      <p:sp>
        <p:nvSpPr>
          <p:cNvPr id="19" name="Espaço Reservado para Texto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37" name="Espaço Reservado para Imagem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Ícone</a:t>
            </a:r>
          </a:p>
        </p:txBody>
      </p:sp>
      <p:sp>
        <p:nvSpPr>
          <p:cNvPr id="25" name="Espaço Reservado para Texto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3</a:t>
            </a:r>
          </a:p>
        </p:txBody>
      </p:sp>
      <p:sp>
        <p:nvSpPr>
          <p:cNvPr id="26" name="Espaço Reservado para Texto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38" name="Espaço Reservado para Imagem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Ícone</a:t>
            </a:r>
          </a:p>
        </p:txBody>
      </p:sp>
      <p:sp>
        <p:nvSpPr>
          <p:cNvPr id="27" name="Espaço Reservado para Texto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4</a:t>
            </a:r>
          </a:p>
        </p:txBody>
      </p:sp>
      <p:sp>
        <p:nvSpPr>
          <p:cNvPr id="28" name="Espaço Reservado para Texto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51" name="Título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Título do slide</a:t>
            </a:r>
          </a:p>
        </p:txBody>
      </p:sp>
      <p:sp>
        <p:nvSpPr>
          <p:cNvPr id="52" name="Subtítulo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FC1DA787-0E72-4002-921D-E78F824CC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to Digital"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pt-BR" noProof="0"/>
          </a:p>
        </p:txBody>
      </p:sp>
      <p:sp>
        <p:nvSpPr>
          <p:cNvPr id="21" name="Forma livre: Forma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Título do slide</a:t>
            </a:r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78276" y="4362628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D98D57CD-4838-4ABE-97CB-358D8A39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Espaço Reservado para Imagem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Insira ou arraste e solte o design da tela aqui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úmeros Grandes, Opçã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1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8" y="3314505"/>
            <a:ext cx="3069500" cy="305190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/>
              <a:t>2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0" y="3314701"/>
            <a:ext cx="3069500" cy="3051192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13" name="Espaço Reservado para Texto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/>
              <a:t>Subtítulo</a:t>
            </a: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úmeros Grandes, Opç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rma livre: Forma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8" name="Espaço Reservado para Texto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pt-BR" noProof="0"/>
              <a:t>Cabeçalho da Seção</a:t>
            </a:r>
          </a:p>
        </p:txBody>
      </p:sp>
      <p:sp>
        <p:nvSpPr>
          <p:cNvPr id="9" name="Espaço Reservado para Texto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pt-BR" noProof="0"/>
              <a:t>Cabeçalho da seção</a:t>
            </a:r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alpha val="8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6" name="Espaço Reservado para Texto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/>
              <a:t>Cabeçalho da seção</a:t>
            </a:r>
          </a:p>
        </p:txBody>
      </p:sp>
      <p:sp>
        <p:nvSpPr>
          <p:cNvPr id="10" name="Espaço Reservado para Texto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8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/>
              <a:t>1</a:t>
            </a:r>
          </a:p>
        </p:txBody>
      </p:sp>
      <p:sp>
        <p:nvSpPr>
          <p:cNvPr id="13" name="Espaço Reservado para Conteúdo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Descrição da Seção</a:t>
            </a:r>
          </a:p>
        </p:txBody>
      </p:sp>
      <p:sp>
        <p:nvSpPr>
          <p:cNvPr id="11" name="Espaço Reservado para Texto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pt-BR" noProof="0"/>
              <a:t>2</a:t>
            </a:r>
          </a:p>
        </p:txBody>
      </p:sp>
      <p:sp>
        <p:nvSpPr>
          <p:cNvPr id="14" name="Espaço Reservado para Texto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Descrição da Seção</a:t>
            </a:r>
          </a:p>
        </p:txBody>
      </p:sp>
      <p:sp>
        <p:nvSpPr>
          <p:cNvPr id="12" name="Espaço Reservado para Texto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pt-BR" noProof="0"/>
              <a:t>3</a:t>
            </a:r>
          </a:p>
        </p:txBody>
      </p:sp>
      <p:sp>
        <p:nvSpPr>
          <p:cNvPr id="15" name="Espaço Reservado para Texto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Descrição da seção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17" name="Espaço Reservado para o Número do Slide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8" name="Espaço Reservado para Texto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/>
              <a:t>Subtítulo</a:t>
            </a:r>
          </a:p>
        </p:txBody>
      </p:sp>
      <p:grpSp>
        <p:nvGrpSpPr>
          <p:cNvPr id="192" name="Grupo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orma livre: Forma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grpSp>
          <p:nvGrpSpPr>
            <p:cNvPr id="182" name="Grupo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orma livre: Forma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pt-BR" noProof="0"/>
              </a:p>
            </p:txBody>
          </p:sp>
          <p:sp>
            <p:nvSpPr>
              <p:cNvPr id="184" name="Forma livre: Forma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pt-BR" noProof="0"/>
              </a:p>
            </p:txBody>
          </p:sp>
          <p:sp>
            <p:nvSpPr>
              <p:cNvPr id="185" name="Forma livre: Forma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pt-BR" noProof="0"/>
              </a:p>
            </p:txBody>
          </p:sp>
          <p:sp>
            <p:nvSpPr>
              <p:cNvPr id="186" name="Forma livre: Forma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pt-BR" noProof="0"/>
              </a:p>
            </p:txBody>
          </p:sp>
          <p:sp>
            <p:nvSpPr>
              <p:cNvPr id="187" name="Forma livre: Forma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pt-BR" noProof="0"/>
              </a:p>
            </p:txBody>
          </p:sp>
          <p:sp>
            <p:nvSpPr>
              <p:cNvPr id="188" name="Forma livre: Forma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pt-BR" noProof="0"/>
              </a:p>
            </p:txBody>
          </p:sp>
          <p:sp>
            <p:nvSpPr>
              <p:cNvPr id="189" name="Forma livre: Forma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pt-BR" noProof="0"/>
              </a:p>
            </p:txBody>
          </p:sp>
          <p:sp>
            <p:nvSpPr>
              <p:cNvPr id="190" name="Forma livre: Forma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pt-BR" noProof="0"/>
              </a:p>
            </p:txBody>
          </p:sp>
          <p:sp>
            <p:nvSpPr>
              <p:cNvPr id="191" name="Forma livre: Forma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pt-BR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ço no merc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Título do quadrante</a:t>
            </a:r>
          </a:p>
        </p:txBody>
      </p:sp>
      <p:sp>
        <p:nvSpPr>
          <p:cNvPr id="10" name="Espaço Reservado para Texto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Título do quadrante</a:t>
            </a:r>
          </a:p>
        </p:txBody>
      </p:sp>
      <p:sp>
        <p:nvSpPr>
          <p:cNvPr id="11" name="Espaço Reservado para Texto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Título do quadrante</a:t>
            </a:r>
          </a:p>
        </p:txBody>
      </p:sp>
      <p:sp>
        <p:nvSpPr>
          <p:cNvPr id="12" name="Espaço Reservado para Texto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Título do quadrante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pt-BR" noProof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0B6E215A-5CBB-4D87-AC07-D4489F92376D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rtlCol="0" anchor="ctr"/>
          <a:lstStyle>
            <a:lvl1pPr algn="ctr">
              <a:defRPr lang="en-ZA" sz="1000" smtClean="0">
                <a:solidFill>
                  <a:schemeClr val="bg1"/>
                </a:solidFill>
              </a:defRPr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ag.com.br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ag.com.br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ag.com.br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ag.com.br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hyperlink" Target="http://www.colag.com.b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ag.com.b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ag.com.b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ag.com.b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ag.com.b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ag.com.b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ag.com.b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ag.com.b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3260" y="3133725"/>
            <a:ext cx="4960017" cy="2078700"/>
          </a:xfrm>
        </p:spPr>
        <p:txBody>
          <a:bodyPr rtlCol="0"/>
          <a:lstStyle/>
          <a:p>
            <a:pPr rtl="0"/>
            <a:r>
              <a:rPr lang="pt-BR" dirty="0"/>
              <a:t>Reunião de pais 2022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258620-D380-473B-A288-E14928A16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3260" y="5428423"/>
            <a:ext cx="4960017" cy="1048939"/>
          </a:xfrm>
        </p:spPr>
        <p:txBody>
          <a:bodyPr rtlCol="0"/>
          <a:lstStyle/>
          <a:p>
            <a:pPr rtl="0"/>
            <a:r>
              <a:rPr lang="pt-BR" dirty="0"/>
              <a:t>ENSINO fundamental II 2022</a:t>
            </a:r>
            <a:endParaRPr lang="pt-BR" noProof="1"/>
          </a:p>
          <a:p>
            <a:pPr rtl="0"/>
            <a:endParaRPr lang="pt-BR" dirty="0"/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178A0520-36DB-4CF2-AE3A-5DFDAF9E6BB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11376" t="6760" r="5277" b="4328"/>
          <a:stretch/>
        </p:blipFill>
        <p:spPr>
          <a:xfrm>
            <a:off x="768626" y="690807"/>
            <a:ext cx="5738192" cy="5630479"/>
          </a:xfrm>
        </p:spPr>
      </p:pic>
      <p:sp>
        <p:nvSpPr>
          <p:cNvPr id="7" name="Oval 6" descr="Pano de fundo do logotipo">
            <a:extLst>
              <a:ext uri="{FF2B5EF4-FFF2-40B4-BE49-F238E27FC236}">
                <a16:creationId xmlns:a16="http://schemas.microsoft.com/office/drawing/2014/main" id="{DAE98AA7-EEC8-4349-B75F-8C7B0A80C3F3}"/>
              </a:ext>
            </a:extLst>
          </p:cNvPr>
          <p:cNvSpPr/>
          <p:nvPr/>
        </p:nvSpPr>
        <p:spPr>
          <a:xfrm>
            <a:off x="5667859" y="1299199"/>
            <a:ext cx="2430801" cy="2430801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pic>
        <p:nvPicPr>
          <p:cNvPr id="1026" name="Gráfico 1">
            <a:extLst>
              <a:ext uri="{FF2B5EF4-FFF2-40B4-BE49-F238E27FC236}">
                <a16:creationId xmlns:a16="http://schemas.microsoft.com/office/drawing/2014/main" id="{12467BAC-DD8E-4AE9-9F3D-D34CAFE53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8" t="-1982" r="-1747" b="-3108"/>
          <a:stretch>
            <a:fillRect/>
          </a:stretch>
        </p:blipFill>
        <p:spPr bwMode="auto">
          <a:xfrm>
            <a:off x="5901571" y="1742436"/>
            <a:ext cx="1963379" cy="133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26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762640" y="1853586"/>
            <a:ext cx="4793714" cy="2078699"/>
          </a:xfrm>
        </p:spPr>
        <p:txBody>
          <a:bodyPr rtlCol="0"/>
          <a:lstStyle/>
          <a:p>
            <a:pPr algn="ctr" rtl="0"/>
            <a:r>
              <a:rPr lang="pt-BR" dirty="0">
                <a:solidFill>
                  <a:schemeClr val="accent3"/>
                </a:solidFill>
              </a:rPr>
              <a:t>AVALIAÇÕES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A28EFBE-DA5B-4936-BD47-B03A751A4CC0}"/>
              </a:ext>
            </a:extLst>
          </p:cNvPr>
          <p:cNvGrpSpPr/>
          <p:nvPr/>
        </p:nvGrpSpPr>
        <p:grpSpPr>
          <a:xfrm>
            <a:off x="5058259" y="134498"/>
            <a:ext cx="2430801" cy="2430801"/>
            <a:chOff x="9563998" y="225772"/>
            <a:chExt cx="2430801" cy="2430801"/>
          </a:xfrm>
        </p:grpSpPr>
        <p:sp>
          <p:nvSpPr>
            <p:cNvPr id="6" name="Oval 6" descr="Pano de fundo do logotipo">
              <a:hlinkClick r:id="rId3"/>
              <a:extLst>
                <a:ext uri="{FF2B5EF4-FFF2-40B4-BE49-F238E27FC236}">
                  <a16:creationId xmlns:a16="http://schemas.microsoft.com/office/drawing/2014/main" id="{EADADAD2-040F-43A3-BCD8-34914378EBB7}"/>
                </a:ext>
              </a:extLst>
            </p:cNvPr>
            <p:cNvSpPr/>
            <p:nvPr/>
          </p:nvSpPr>
          <p:spPr>
            <a:xfrm>
              <a:off x="9563998" y="225772"/>
              <a:ext cx="2430801" cy="2430801"/>
            </a:xfrm>
            <a:prstGeom prst="ellipse">
              <a:avLst/>
            </a:prstGeom>
            <a:gradFill flip="none" rotWithShape="1">
              <a:gsLst>
                <a:gs pos="1800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30200" dist="304800" dir="54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pic>
          <p:nvPicPr>
            <p:cNvPr id="7" name="Gráfico 1">
              <a:extLst>
                <a:ext uri="{FF2B5EF4-FFF2-40B4-BE49-F238E27FC236}">
                  <a16:creationId xmlns:a16="http://schemas.microsoft.com/office/drawing/2014/main" id="{5AA490C8-BE80-4983-92B6-5AE9EC23D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18" t="-1982" r="-1747" b="-3108"/>
            <a:stretch>
              <a:fillRect/>
            </a:stretch>
          </p:blipFill>
          <p:spPr bwMode="auto">
            <a:xfrm>
              <a:off x="9797710" y="669009"/>
              <a:ext cx="1963379" cy="1332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9EAFDFFE-01D8-4900-8C1A-ECD9A005FC6A}"/>
              </a:ext>
            </a:extLst>
          </p:cNvPr>
          <p:cNvSpPr txBox="1">
            <a:spLocks/>
          </p:cNvSpPr>
          <p:nvPr/>
        </p:nvSpPr>
        <p:spPr bwMode="gray">
          <a:xfrm>
            <a:off x="498257" y="4292702"/>
            <a:ext cx="4793714" cy="207869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A15C90B-2DA1-4664-A4CF-12D387BB01A9}"/>
              </a:ext>
            </a:extLst>
          </p:cNvPr>
          <p:cNvSpPr txBox="1">
            <a:spLocks/>
          </p:cNvSpPr>
          <p:nvPr/>
        </p:nvSpPr>
        <p:spPr bwMode="gray">
          <a:xfrm>
            <a:off x="224314" y="1910026"/>
            <a:ext cx="5067657" cy="382624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pt-BR" sz="20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73F77FE-EEC8-417B-B727-3EDB0F3DC9B3}"/>
              </a:ext>
            </a:extLst>
          </p:cNvPr>
          <p:cNvSpPr txBox="1"/>
          <p:nvPr/>
        </p:nvSpPr>
        <p:spPr>
          <a:xfrm>
            <a:off x="272475" y="46761"/>
            <a:ext cx="5205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800" b="1" dirty="0">
              <a:solidFill>
                <a:schemeClr val="bg1"/>
              </a:solidFill>
            </a:endParaRPr>
          </a:p>
          <a:p>
            <a:pPr algn="ctr"/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C2EC158-9A06-4F26-A0FD-FA1435E09881}"/>
              </a:ext>
            </a:extLst>
          </p:cNvPr>
          <p:cNvSpPr txBox="1">
            <a:spLocks/>
          </p:cNvSpPr>
          <p:nvPr/>
        </p:nvSpPr>
        <p:spPr>
          <a:xfrm>
            <a:off x="272475" y="111543"/>
            <a:ext cx="4785784" cy="123835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/>
              <a:t>EXEMPLO RENDIMENTO DO ALUNO/SEMESTRE</a:t>
            </a:r>
            <a:br>
              <a:rPr lang="pt-BR" sz="2000" dirty="0"/>
            </a:br>
            <a:r>
              <a:rPr lang="pt-BR" sz="2000" dirty="0"/>
              <a:t>DISCIPLINA: MATEMÁTICA</a:t>
            </a:r>
          </a:p>
        </p:txBody>
      </p:sp>
      <p:graphicFrame>
        <p:nvGraphicFramePr>
          <p:cNvPr id="10" name="Espaço Reservado para Conteúdo 5">
            <a:extLst>
              <a:ext uri="{FF2B5EF4-FFF2-40B4-BE49-F238E27FC236}">
                <a16:creationId xmlns:a16="http://schemas.microsoft.com/office/drawing/2014/main" id="{C645208D-E225-42D6-83DE-8E768F3177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781609"/>
              </p:ext>
            </p:extLst>
          </p:nvPr>
        </p:nvGraphicFramePr>
        <p:xfrm>
          <a:off x="224314" y="3996436"/>
          <a:ext cx="82296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1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6993">
                <a:tc>
                  <a:txBody>
                    <a:bodyPr/>
                    <a:lstStyle/>
                    <a:p>
                      <a:r>
                        <a:rPr lang="pt-BR" dirty="0"/>
                        <a:t>ALUNO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1º BIMESTRE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2º BIMESTRE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RECUPERAÇÃO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1º</a:t>
                      </a:r>
                      <a:r>
                        <a:rPr lang="pt-BR" baseline="0" dirty="0"/>
                        <a:t> BIM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2º </a:t>
                      </a:r>
                    </a:p>
                    <a:p>
                      <a:pPr algn="ctr"/>
                      <a:r>
                        <a:rPr lang="pt-BR" dirty="0"/>
                        <a:t>BIM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559">
                <a:tc>
                  <a:txBody>
                    <a:bodyPr/>
                    <a:lstStyle/>
                    <a:p>
                      <a:r>
                        <a:rPr lang="pt-BR" dirty="0"/>
                        <a:t>ANTONIO CARLOS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55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294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507332" y="2072085"/>
            <a:ext cx="5460354" cy="2078699"/>
          </a:xfrm>
        </p:spPr>
        <p:txBody>
          <a:bodyPr rtlCol="0"/>
          <a:lstStyle/>
          <a:p>
            <a:pPr algn="ctr" rtl="0"/>
            <a:r>
              <a:rPr lang="pt-BR" dirty="0">
                <a:solidFill>
                  <a:schemeClr val="accent3"/>
                </a:solidFill>
              </a:rPr>
              <a:t>Horário de aulas/intervalos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A28EFBE-DA5B-4936-BD47-B03A751A4CC0}"/>
              </a:ext>
            </a:extLst>
          </p:cNvPr>
          <p:cNvGrpSpPr/>
          <p:nvPr/>
        </p:nvGrpSpPr>
        <p:grpSpPr>
          <a:xfrm>
            <a:off x="5058259" y="134498"/>
            <a:ext cx="2430801" cy="2430801"/>
            <a:chOff x="9563998" y="225772"/>
            <a:chExt cx="2430801" cy="2430801"/>
          </a:xfrm>
        </p:grpSpPr>
        <p:sp>
          <p:nvSpPr>
            <p:cNvPr id="6" name="Oval 6" descr="Pano de fundo do logotipo">
              <a:hlinkClick r:id="rId3"/>
              <a:extLst>
                <a:ext uri="{FF2B5EF4-FFF2-40B4-BE49-F238E27FC236}">
                  <a16:creationId xmlns:a16="http://schemas.microsoft.com/office/drawing/2014/main" id="{EADADAD2-040F-43A3-BCD8-34914378EBB7}"/>
                </a:ext>
              </a:extLst>
            </p:cNvPr>
            <p:cNvSpPr/>
            <p:nvPr/>
          </p:nvSpPr>
          <p:spPr>
            <a:xfrm>
              <a:off x="9563998" y="225772"/>
              <a:ext cx="2430801" cy="2430801"/>
            </a:xfrm>
            <a:prstGeom prst="ellipse">
              <a:avLst/>
            </a:prstGeom>
            <a:gradFill flip="none" rotWithShape="1">
              <a:gsLst>
                <a:gs pos="1800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30200" dist="304800" dir="54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pic>
          <p:nvPicPr>
            <p:cNvPr id="7" name="Gráfico 1">
              <a:extLst>
                <a:ext uri="{FF2B5EF4-FFF2-40B4-BE49-F238E27FC236}">
                  <a16:creationId xmlns:a16="http://schemas.microsoft.com/office/drawing/2014/main" id="{5AA490C8-BE80-4983-92B6-5AE9EC23D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18" t="-1982" r="-1747" b="-3108"/>
            <a:stretch>
              <a:fillRect/>
            </a:stretch>
          </p:blipFill>
          <p:spPr bwMode="auto">
            <a:xfrm>
              <a:off x="9797710" y="669009"/>
              <a:ext cx="1963379" cy="1332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9EAFDFFE-01D8-4900-8C1A-ECD9A005FC6A}"/>
              </a:ext>
            </a:extLst>
          </p:cNvPr>
          <p:cNvSpPr txBox="1">
            <a:spLocks/>
          </p:cNvSpPr>
          <p:nvPr/>
        </p:nvSpPr>
        <p:spPr bwMode="gray">
          <a:xfrm>
            <a:off x="498257" y="4292702"/>
            <a:ext cx="4793714" cy="207869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A15C90B-2DA1-4664-A4CF-12D387BB01A9}"/>
              </a:ext>
            </a:extLst>
          </p:cNvPr>
          <p:cNvSpPr txBox="1">
            <a:spLocks/>
          </p:cNvSpPr>
          <p:nvPr/>
        </p:nvSpPr>
        <p:spPr bwMode="gray">
          <a:xfrm>
            <a:off x="224314" y="1910026"/>
            <a:ext cx="5067657" cy="382624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pt-BR" sz="20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73F77FE-EEC8-417B-B727-3EDB0F3DC9B3}"/>
              </a:ext>
            </a:extLst>
          </p:cNvPr>
          <p:cNvSpPr txBox="1"/>
          <p:nvPr/>
        </p:nvSpPr>
        <p:spPr>
          <a:xfrm>
            <a:off x="272475" y="46761"/>
            <a:ext cx="5205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800" b="1" dirty="0">
              <a:solidFill>
                <a:schemeClr val="bg1"/>
              </a:solidFill>
            </a:endParaRPr>
          </a:p>
          <a:p>
            <a:pPr algn="ctr"/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FD26A93-823A-4C52-9819-FEAD89A795BF}"/>
              </a:ext>
            </a:extLst>
          </p:cNvPr>
          <p:cNvSpPr txBox="1"/>
          <p:nvPr/>
        </p:nvSpPr>
        <p:spPr>
          <a:xfrm>
            <a:off x="498257" y="369926"/>
            <a:ext cx="402744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PERÍODO DA MANHÃ</a:t>
            </a:r>
          </a:p>
          <a:p>
            <a:endParaRPr lang="pt-BR" b="1" dirty="0">
              <a:solidFill>
                <a:srgbClr val="FF0000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1º HORÁRIO : 7H30 /8H20</a:t>
            </a:r>
          </a:p>
          <a:p>
            <a:r>
              <a:rPr lang="pt-BR" b="1" dirty="0">
                <a:solidFill>
                  <a:srgbClr val="FF0000"/>
                </a:solidFill>
              </a:rPr>
              <a:t>INTERVALO 30 MINUTOS</a:t>
            </a:r>
          </a:p>
          <a:p>
            <a:r>
              <a:rPr lang="pt-BR" b="1" dirty="0">
                <a:solidFill>
                  <a:schemeClr val="bg1"/>
                </a:solidFill>
              </a:rPr>
              <a:t>2º HORÁRIO: </a:t>
            </a:r>
            <a:r>
              <a:rPr lang="pt-B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08H50/09H40</a:t>
            </a:r>
            <a:endParaRPr lang="pt-BR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b="1" dirty="0">
                <a:solidFill>
                  <a:schemeClr val="bg1"/>
                </a:solidFill>
              </a:rPr>
              <a:t>3º HORÁRIO: </a:t>
            </a:r>
            <a:r>
              <a:rPr lang="pt-B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09H40/10H30</a:t>
            </a:r>
          </a:p>
          <a:p>
            <a:r>
              <a:rPr lang="pt-BR" b="1" dirty="0">
                <a:solidFill>
                  <a:srgbClr val="FF0000"/>
                </a:solidFill>
              </a:rPr>
              <a:t>INTERVALO:30 MINUTOS</a:t>
            </a:r>
          </a:p>
          <a:p>
            <a:r>
              <a:rPr lang="pt-BR" b="1" dirty="0">
                <a:solidFill>
                  <a:schemeClr val="bg1"/>
                </a:solidFill>
              </a:rPr>
              <a:t>4º HORÁRIO: </a:t>
            </a:r>
            <a:r>
              <a:rPr lang="pt-B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11H00/11H50</a:t>
            </a:r>
            <a:endParaRPr lang="pt-BR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b="1" dirty="0">
                <a:solidFill>
                  <a:schemeClr val="bg1"/>
                </a:solidFill>
              </a:rPr>
              <a:t>5º HORÁRIO: </a:t>
            </a:r>
            <a:r>
              <a:rPr lang="pt-B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11H50/12H40</a:t>
            </a:r>
            <a:endParaRPr lang="pt-BR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rgbClr val="FF0000"/>
                </a:solidFill>
              </a:rPr>
              <a:t>INTERVALO ALMOÇO:</a:t>
            </a:r>
            <a:r>
              <a:rPr lang="pt-BR" b="1" dirty="0">
                <a:solidFill>
                  <a:schemeClr val="bg1"/>
                </a:solidFill>
              </a:rPr>
              <a:t> 12:40 ÀS 14:05</a:t>
            </a:r>
          </a:p>
          <a:p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rgbClr val="FF0000"/>
                </a:solidFill>
              </a:rPr>
              <a:t>PERÍODO DA  TARDE</a:t>
            </a:r>
          </a:p>
          <a:p>
            <a:r>
              <a:rPr lang="pt-BR" b="1" dirty="0">
                <a:solidFill>
                  <a:schemeClr val="bg1"/>
                </a:solidFill>
              </a:rPr>
              <a:t>1º HORÁRIO : 14H10 /15H00</a:t>
            </a:r>
          </a:p>
          <a:p>
            <a:r>
              <a:rPr lang="pt-BR" b="1" dirty="0">
                <a:solidFill>
                  <a:srgbClr val="FF0000"/>
                </a:solidFill>
              </a:rPr>
              <a:t>INTERVALO 30 MINUTOS</a:t>
            </a:r>
          </a:p>
          <a:p>
            <a:r>
              <a:rPr lang="pt-BR" b="1" dirty="0">
                <a:solidFill>
                  <a:schemeClr val="bg1"/>
                </a:solidFill>
              </a:rPr>
              <a:t>2º HORÁRIO: 15</a:t>
            </a:r>
            <a:r>
              <a:rPr lang="pt-B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H30/16H20</a:t>
            </a:r>
            <a:endParaRPr lang="pt-BR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b="1" dirty="0">
                <a:solidFill>
                  <a:srgbClr val="FF0000"/>
                </a:solidFill>
              </a:rPr>
              <a:t>INTERVALO: 10 MINUTOS</a:t>
            </a:r>
          </a:p>
          <a:p>
            <a:r>
              <a:rPr lang="pt-BR" b="1" dirty="0">
                <a:solidFill>
                  <a:schemeClr val="bg1"/>
                </a:solidFill>
              </a:rPr>
              <a:t>3º HORÁRIO: 16</a:t>
            </a:r>
            <a:r>
              <a:rPr lang="pt-B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H30/17H20</a:t>
            </a:r>
          </a:p>
          <a:p>
            <a:endParaRPr lang="pt-BR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ATIVIDADES EXTRAS: INÍCIO – MARÇO</a:t>
            </a:r>
          </a:p>
          <a:p>
            <a:r>
              <a:rPr lang="pt-B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INSCRIÇÃO</a:t>
            </a:r>
            <a:endParaRPr lang="pt-BR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b="1" dirty="0">
              <a:solidFill>
                <a:srgbClr val="FF0000"/>
              </a:solidFill>
            </a:endParaRPr>
          </a:p>
          <a:p>
            <a:endParaRPr lang="pt-BR" b="1" dirty="0">
              <a:solidFill>
                <a:srgbClr val="FF0000"/>
              </a:solidFill>
            </a:endParaRPr>
          </a:p>
          <a:p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82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762640" y="1853586"/>
            <a:ext cx="4793714" cy="2078699"/>
          </a:xfrm>
        </p:spPr>
        <p:txBody>
          <a:bodyPr rtlCol="0"/>
          <a:lstStyle/>
          <a:p>
            <a:pPr algn="ctr" rtl="0"/>
            <a:r>
              <a:rPr lang="pt-BR" dirty="0">
                <a:solidFill>
                  <a:schemeClr val="accent3"/>
                </a:solidFill>
              </a:rPr>
              <a:t>Cantina e restaurante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A28EFBE-DA5B-4936-BD47-B03A751A4CC0}"/>
              </a:ext>
            </a:extLst>
          </p:cNvPr>
          <p:cNvGrpSpPr/>
          <p:nvPr/>
        </p:nvGrpSpPr>
        <p:grpSpPr>
          <a:xfrm>
            <a:off x="5058259" y="134498"/>
            <a:ext cx="2430801" cy="2430801"/>
            <a:chOff x="9563998" y="225772"/>
            <a:chExt cx="2430801" cy="2430801"/>
          </a:xfrm>
        </p:grpSpPr>
        <p:sp>
          <p:nvSpPr>
            <p:cNvPr id="6" name="Oval 6" descr="Pano de fundo do logotipo">
              <a:hlinkClick r:id="rId3"/>
              <a:extLst>
                <a:ext uri="{FF2B5EF4-FFF2-40B4-BE49-F238E27FC236}">
                  <a16:creationId xmlns:a16="http://schemas.microsoft.com/office/drawing/2014/main" id="{EADADAD2-040F-43A3-BCD8-34914378EBB7}"/>
                </a:ext>
              </a:extLst>
            </p:cNvPr>
            <p:cNvSpPr/>
            <p:nvPr/>
          </p:nvSpPr>
          <p:spPr>
            <a:xfrm>
              <a:off x="9563998" y="225772"/>
              <a:ext cx="2430801" cy="2430801"/>
            </a:xfrm>
            <a:prstGeom prst="ellipse">
              <a:avLst/>
            </a:prstGeom>
            <a:gradFill flip="none" rotWithShape="1">
              <a:gsLst>
                <a:gs pos="1800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30200" dist="304800" dir="54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pic>
          <p:nvPicPr>
            <p:cNvPr id="7" name="Gráfico 1">
              <a:extLst>
                <a:ext uri="{FF2B5EF4-FFF2-40B4-BE49-F238E27FC236}">
                  <a16:creationId xmlns:a16="http://schemas.microsoft.com/office/drawing/2014/main" id="{5AA490C8-BE80-4983-92B6-5AE9EC23D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18" t="-1982" r="-1747" b="-3108"/>
            <a:stretch>
              <a:fillRect/>
            </a:stretch>
          </p:blipFill>
          <p:spPr bwMode="auto">
            <a:xfrm>
              <a:off x="9797710" y="669009"/>
              <a:ext cx="1963379" cy="1332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9EAFDFFE-01D8-4900-8C1A-ECD9A005FC6A}"/>
              </a:ext>
            </a:extLst>
          </p:cNvPr>
          <p:cNvSpPr txBox="1">
            <a:spLocks/>
          </p:cNvSpPr>
          <p:nvPr/>
        </p:nvSpPr>
        <p:spPr bwMode="gray">
          <a:xfrm>
            <a:off x="498257" y="4292702"/>
            <a:ext cx="4793714" cy="207869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A15C90B-2DA1-4664-A4CF-12D387BB01A9}"/>
              </a:ext>
            </a:extLst>
          </p:cNvPr>
          <p:cNvSpPr txBox="1">
            <a:spLocks/>
          </p:cNvSpPr>
          <p:nvPr/>
        </p:nvSpPr>
        <p:spPr bwMode="gray">
          <a:xfrm>
            <a:off x="224314" y="1910026"/>
            <a:ext cx="5067657" cy="382624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pt-BR" sz="200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72105B44-9B5E-49A1-A1E0-39DF310E40A3}"/>
              </a:ext>
            </a:extLst>
          </p:cNvPr>
          <p:cNvSpPr txBox="1">
            <a:spLocks/>
          </p:cNvSpPr>
          <p:nvPr/>
        </p:nvSpPr>
        <p:spPr bwMode="gray">
          <a:xfrm>
            <a:off x="361285" y="2590598"/>
            <a:ext cx="5067657" cy="382624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000" dirty="0" err="1"/>
              <a:t>Lanchecard</a:t>
            </a:r>
            <a:r>
              <a:rPr lang="pt-BR" sz="2000" dirty="0"/>
              <a:t> – </a:t>
            </a:r>
            <a:r>
              <a:rPr lang="pt-BR" sz="2000" dirty="0" err="1"/>
              <a:t>pré</a:t>
            </a:r>
            <a:r>
              <a:rPr lang="pt-BR" sz="2000" dirty="0"/>
              <a:t> pago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000" dirty="0"/>
              <a:t>única  moeda  que  circulará no restaurante e na cantina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000" dirty="0"/>
              <a:t>Valor  do cartão: r$ </a:t>
            </a:r>
            <a:r>
              <a:rPr lang="pt-BR" sz="2800" dirty="0"/>
              <a:t>12, 00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000" dirty="0"/>
              <a:t>Depósito :  por  </a:t>
            </a:r>
            <a:r>
              <a:rPr lang="pt-BR" sz="2000" dirty="0" err="1"/>
              <a:t>pix</a:t>
            </a:r>
            <a:r>
              <a:rPr lang="pt-BR" sz="2000" dirty="0"/>
              <a:t>, transferência bancária, dinheiro, cartão de crédito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000" dirty="0"/>
              <a:t>Acompanhamento dos gastos pelo aplicativo do </a:t>
            </a:r>
            <a:r>
              <a:rPr lang="pt-BR" sz="2000" dirty="0" err="1"/>
              <a:t>lanchecard</a:t>
            </a:r>
            <a:endParaRPr lang="pt-BR" sz="2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000" dirty="0"/>
              <a:t>Valor do prato: r$ </a:t>
            </a:r>
            <a:r>
              <a:rPr lang="pt-BR" sz="2800" dirty="0"/>
              <a:t>13,20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000" dirty="0"/>
              <a:t>Pacote mensal: valor com desconto</a:t>
            </a:r>
          </a:p>
        </p:txBody>
      </p:sp>
    </p:spTree>
    <p:extLst>
      <p:ext uri="{BB962C8B-B14F-4D97-AF65-F5344CB8AC3E}">
        <p14:creationId xmlns:p14="http://schemas.microsoft.com/office/powerpoint/2010/main" val="935568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762640" y="1853586"/>
            <a:ext cx="4793714" cy="2078699"/>
          </a:xfrm>
        </p:spPr>
        <p:txBody>
          <a:bodyPr rtlCol="0"/>
          <a:lstStyle/>
          <a:p>
            <a:pPr algn="ctr" rtl="0"/>
            <a:r>
              <a:rPr lang="pt-BR" dirty="0">
                <a:solidFill>
                  <a:schemeClr val="accent3"/>
                </a:solidFill>
              </a:rPr>
              <a:t>Site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A28EFBE-DA5B-4936-BD47-B03A751A4CC0}"/>
              </a:ext>
            </a:extLst>
          </p:cNvPr>
          <p:cNvGrpSpPr/>
          <p:nvPr/>
        </p:nvGrpSpPr>
        <p:grpSpPr>
          <a:xfrm>
            <a:off x="5058259" y="134498"/>
            <a:ext cx="2430801" cy="2430801"/>
            <a:chOff x="9563998" y="225772"/>
            <a:chExt cx="2430801" cy="2430801"/>
          </a:xfrm>
        </p:grpSpPr>
        <p:sp>
          <p:nvSpPr>
            <p:cNvPr id="6" name="Oval 6" descr="Pano de fundo do logotipo">
              <a:hlinkClick r:id="rId3"/>
              <a:extLst>
                <a:ext uri="{FF2B5EF4-FFF2-40B4-BE49-F238E27FC236}">
                  <a16:creationId xmlns:a16="http://schemas.microsoft.com/office/drawing/2014/main" id="{EADADAD2-040F-43A3-BCD8-34914378EBB7}"/>
                </a:ext>
              </a:extLst>
            </p:cNvPr>
            <p:cNvSpPr/>
            <p:nvPr/>
          </p:nvSpPr>
          <p:spPr>
            <a:xfrm>
              <a:off x="9563998" y="225772"/>
              <a:ext cx="2430801" cy="2430801"/>
            </a:xfrm>
            <a:prstGeom prst="ellipse">
              <a:avLst/>
            </a:prstGeom>
            <a:gradFill flip="none" rotWithShape="1">
              <a:gsLst>
                <a:gs pos="1800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30200" dist="304800" dir="54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pic>
          <p:nvPicPr>
            <p:cNvPr id="7" name="Gráfico 1">
              <a:extLst>
                <a:ext uri="{FF2B5EF4-FFF2-40B4-BE49-F238E27FC236}">
                  <a16:creationId xmlns:a16="http://schemas.microsoft.com/office/drawing/2014/main" id="{5AA490C8-BE80-4983-92B6-5AE9EC23D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18" t="-1982" r="-1747" b="-3108"/>
            <a:stretch>
              <a:fillRect/>
            </a:stretch>
          </p:blipFill>
          <p:spPr bwMode="auto">
            <a:xfrm>
              <a:off x="9797710" y="669009"/>
              <a:ext cx="1963379" cy="1332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9EAFDFFE-01D8-4900-8C1A-ECD9A005FC6A}"/>
              </a:ext>
            </a:extLst>
          </p:cNvPr>
          <p:cNvSpPr txBox="1">
            <a:spLocks/>
          </p:cNvSpPr>
          <p:nvPr/>
        </p:nvSpPr>
        <p:spPr bwMode="gray">
          <a:xfrm>
            <a:off x="498257" y="4292702"/>
            <a:ext cx="4793714" cy="207869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57EC78B-8DA4-4D37-9BA2-D850A24EBB02}"/>
              </a:ext>
            </a:extLst>
          </p:cNvPr>
          <p:cNvSpPr txBox="1">
            <a:spLocks/>
          </p:cNvSpPr>
          <p:nvPr/>
        </p:nvSpPr>
        <p:spPr bwMode="gray">
          <a:xfrm>
            <a:off x="224314" y="-42790"/>
            <a:ext cx="5067657" cy="57790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000" dirty="0"/>
              <a:t>Login e senha 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000" dirty="0"/>
              <a:t>Calendário escolar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000" dirty="0"/>
              <a:t>Plano de aula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000" dirty="0"/>
              <a:t>Recados e informativos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000" dirty="0"/>
              <a:t>gabaritos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000" dirty="0"/>
              <a:t>Boletim (semanal e bimestral)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000" dirty="0"/>
              <a:t>Documentos  legais (</a:t>
            </a:r>
            <a:r>
              <a:rPr lang="pt-BR" sz="2000" dirty="0" err="1"/>
              <a:t>transerp</a:t>
            </a:r>
            <a:r>
              <a:rPr lang="pt-BR" sz="2000" dirty="0"/>
              <a:t> e afins)</a:t>
            </a:r>
          </a:p>
        </p:txBody>
      </p:sp>
    </p:spTree>
    <p:extLst>
      <p:ext uri="{BB962C8B-B14F-4D97-AF65-F5344CB8AC3E}">
        <p14:creationId xmlns:p14="http://schemas.microsoft.com/office/powerpoint/2010/main" val="2166912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6231931" y="3099810"/>
            <a:ext cx="4960017" cy="2078700"/>
          </a:xfrm>
        </p:spPr>
        <p:txBody>
          <a:bodyPr rtlCol="0"/>
          <a:lstStyle/>
          <a:p>
            <a:pPr rtl="0"/>
            <a:r>
              <a:rPr lang="pt-BR" dirty="0"/>
              <a:t>Site</a:t>
            </a:r>
            <a:br>
              <a:rPr lang="pt-BR" dirty="0"/>
            </a:br>
            <a:endParaRPr lang="pt-BR" dirty="0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A28EFBE-DA5B-4936-BD47-B03A751A4CC0}"/>
              </a:ext>
            </a:extLst>
          </p:cNvPr>
          <p:cNvGrpSpPr/>
          <p:nvPr/>
        </p:nvGrpSpPr>
        <p:grpSpPr>
          <a:xfrm>
            <a:off x="9563998" y="225772"/>
            <a:ext cx="2430801" cy="2430801"/>
            <a:chOff x="9563998" y="225772"/>
            <a:chExt cx="2430801" cy="2430801"/>
          </a:xfrm>
        </p:grpSpPr>
        <p:sp>
          <p:nvSpPr>
            <p:cNvPr id="6" name="Oval 6" descr="Pano de fundo do logotipo">
              <a:extLst>
                <a:ext uri="{FF2B5EF4-FFF2-40B4-BE49-F238E27FC236}">
                  <a16:creationId xmlns:a16="http://schemas.microsoft.com/office/drawing/2014/main" id="{EADADAD2-040F-43A3-BCD8-34914378EBB7}"/>
                </a:ext>
              </a:extLst>
            </p:cNvPr>
            <p:cNvSpPr/>
            <p:nvPr/>
          </p:nvSpPr>
          <p:spPr>
            <a:xfrm>
              <a:off x="9563998" y="225772"/>
              <a:ext cx="2430801" cy="2430801"/>
            </a:xfrm>
            <a:prstGeom prst="ellipse">
              <a:avLst/>
            </a:prstGeom>
            <a:gradFill flip="none" rotWithShape="1">
              <a:gsLst>
                <a:gs pos="1800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30200" dist="304800" dir="54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pic>
          <p:nvPicPr>
            <p:cNvPr id="7" name="Gráfico 1">
              <a:extLst>
                <a:ext uri="{FF2B5EF4-FFF2-40B4-BE49-F238E27FC236}">
                  <a16:creationId xmlns:a16="http://schemas.microsoft.com/office/drawing/2014/main" id="{5AA490C8-BE80-4983-92B6-5AE9EC23D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18" t="-1982" r="-1747" b="-3108"/>
            <a:stretch>
              <a:fillRect/>
            </a:stretch>
          </p:blipFill>
          <p:spPr bwMode="auto">
            <a:xfrm>
              <a:off x="9797710" y="669009"/>
              <a:ext cx="1963379" cy="1332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Espaço Reservado para Imagem 5">
            <a:hlinkClick r:id="rId4"/>
            <a:extLst>
              <a:ext uri="{FF2B5EF4-FFF2-40B4-BE49-F238E27FC236}">
                <a16:creationId xmlns:a16="http://schemas.microsoft.com/office/drawing/2014/main" id="{F948E260-A5A0-4345-94D6-F0477BE0EC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150" t="3810" r="13900" b="201"/>
          <a:stretch/>
        </p:blipFill>
        <p:spPr>
          <a:xfrm>
            <a:off x="197201" y="228163"/>
            <a:ext cx="7662679" cy="581112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81194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762640" y="1853586"/>
            <a:ext cx="4793714" cy="2078699"/>
          </a:xfrm>
        </p:spPr>
        <p:txBody>
          <a:bodyPr rtlCol="0"/>
          <a:lstStyle/>
          <a:p>
            <a:pPr algn="ctr" rtl="0"/>
            <a:r>
              <a:rPr lang="pt-BR" dirty="0">
                <a:solidFill>
                  <a:schemeClr val="accent3"/>
                </a:solidFill>
              </a:rPr>
              <a:t>Protocolos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A28EFBE-DA5B-4936-BD47-B03A751A4CC0}"/>
              </a:ext>
            </a:extLst>
          </p:cNvPr>
          <p:cNvGrpSpPr/>
          <p:nvPr/>
        </p:nvGrpSpPr>
        <p:grpSpPr>
          <a:xfrm>
            <a:off x="5058259" y="134498"/>
            <a:ext cx="2430801" cy="2430801"/>
            <a:chOff x="9563998" y="225772"/>
            <a:chExt cx="2430801" cy="2430801"/>
          </a:xfrm>
        </p:grpSpPr>
        <p:sp>
          <p:nvSpPr>
            <p:cNvPr id="6" name="Oval 6" descr="Pano de fundo do logotipo">
              <a:hlinkClick r:id="rId3"/>
              <a:extLst>
                <a:ext uri="{FF2B5EF4-FFF2-40B4-BE49-F238E27FC236}">
                  <a16:creationId xmlns:a16="http://schemas.microsoft.com/office/drawing/2014/main" id="{EADADAD2-040F-43A3-BCD8-34914378EBB7}"/>
                </a:ext>
              </a:extLst>
            </p:cNvPr>
            <p:cNvSpPr/>
            <p:nvPr/>
          </p:nvSpPr>
          <p:spPr>
            <a:xfrm>
              <a:off x="9563998" y="225772"/>
              <a:ext cx="2430801" cy="2430801"/>
            </a:xfrm>
            <a:prstGeom prst="ellipse">
              <a:avLst/>
            </a:prstGeom>
            <a:gradFill flip="none" rotWithShape="1">
              <a:gsLst>
                <a:gs pos="1800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30200" dist="304800" dir="54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pic>
          <p:nvPicPr>
            <p:cNvPr id="7" name="Gráfico 1">
              <a:extLst>
                <a:ext uri="{FF2B5EF4-FFF2-40B4-BE49-F238E27FC236}">
                  <a16:creationId xmlns:a16="http://schemas.microsoft.com/office/drawing/2014/main" id="{5AA490C8-BE80-4983-92B6-5AE9EC23D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18" t="-1982" r="-1747" b="-3108"/>
            <a:stretch>
              <a:fillRect/>
            </a:stretch>
          </p:blipFill>
          <p:spPr bwMode="auto">
            <a:xfrm>
              <a:off x="9797710" y="669009"/>
              <a:ext cx="1963379" cy="1332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9EAFDFFE-01D8-4900-8C1A-ECD9A005FC6A}"/>
              </a:ext>
            </a:extLst>
          </p:cNvPr>
          <p:cNvSpPr txBox="1">
            <a:spLocks/>
          </p:cNvSpPr>
          <p:nvPr/>
        </p:nvSpPr>
        <p:spPr bwMode="gray">
          <a:xfrm>
            <a:off x="498257" y="4292702"/>
            <a:ext cx="4793714" cy="207869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A1DD8B0-D2EE-4ABB-9F4A-A267A56EEF68}"/>
              </a:ext>
            </a:extLst>
          </p:cNvPr>
          <p:cNvSpPr txBox="1"/>
          <p:nvPr/>
        </p:nvSpPr>
        <p:spPr>
          <a:xfrm>
            <a:off x="304800" y="263236"/>
            <a:ext cx="5791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PROTOCOLOS VOLTA ÀS AULAS- 31/01/2022</a:t>
            </a:r>
          </a:p>
          <a:p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1- PROVIDÊNCIAS DA ESCOLA: 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b="1" dirty="0">
                <a:solidFill>
                  <a:schemeClr val="bg1"/>
                </a:solidFill>
              </a:rPr>
              <a:t>Uso obrigatório de máscaras e higienização </a:t>
            </a:r>
          </a:p>
          <a:p>
            <a:pPr marL="285750" indent="-285750">
              <a:buFontTx/>
              <a:buChar char="-"/>
            </a:pPr>
            <a:r>
              <a:rPr lang="pt-BR" b="1" dirty="0">
                <a:solidFill>
                  <a:schemeClr val="bg1"/>
                </a:solidFill>
              </a:rPr>
              <a:t>Limpeza dos ambientes a cada 3 horas</a:t>
            </a:r>
          </a:p>
          <a:p>
            <a:pPr marL="285750" indent="-285750">
              <a:buFontTx/>
              <a:buChar char="-"/>
            </a:pPr>
            <a:r>
              <a:rPr lang="pt-BR" b="1" dirty="0">
                <a:solidFill>
                  <a:schemeClr val="bg1"/>
                </a:solidFill>
              </a:rPr>
              <a:t>Atenderemos diariamente 100% da capacidade de alunos da escola; </a:t>
            </a:r>
          </a:p>
          <a:p>
            <a:pPr marL="285750" indent="-285750">
              <a:buFontTx/>
              <a:buChar char="-"/>
            </a:pPr>
            <a:r>
              <a:rPr lang="pt-BR" b="1" dirty="0">
                <a:solidFill>
                  <a:schemeClr val="bg1"/>
                </a:solidFill>
              </a:rPr>
              <a:t>Higienização de produtos, embalagens, utensílios, equipamentos e superfícies de distribuição das refeições </a:t>
            </a:r>
          </a:p>
          <a:p>
            <a:pPr marL="285750" indent="-285750">
              <a:buFontTx/>
              <a:buChar char="-"/>
            </a:pPr>
            <a:endParaRPr lang="pt-BR" b="1" dirty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- Continuaremos aferindo a temperatura de todos os funcionários, professores e alunos na entrada da escola, como medida de segurança.</a:t>
            </a:r>
          </a:p>
          <a:p>
            <a:pPr marL="285750" indent="-285750">
              <a:buFontTx/>
              <a:buChar char="-"/>
            </a:pP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377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762640" y="1853586"/>
            <a:ext cx="4793714" cy="2078699"/>
          </a:xfrm>
        </p:spPr>
        <p:txBody>
          <a:bodyPr rtlCol="0"/>
          <a:lstStyle/>
          <a:p>
            <a:pPr algn="ctr" rtl="0"/>
            <a:r>
              <a:rPr lang="pt-BR" dirty="0">
                <a:solidFill>
                  <a:schemeClr val="accent3"/>
                </a:solidFill>
              </a:rPr>
              <a:t>Protocolos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A28EFBE-DA5B-4936-BD47-B03A751A4CC0}"/>
              </a:ext>
            </a:extLst>
          </p:cNvPr>
          <p:cNvGrpSpPr/>
          <p:nvPr/>
        </p:nvGrpSpPr>
        <p:grpSpPr>
          <a:xfrm>
            <a:off x="5058259" y="134498"/>
            <a:ext cx="2430801" cy="2430801"/>
            <a:chOff x="9563998" y="225772"/>
            <a:chExt cx="2430801" cy="2430801"/>
          </a:xfrm>
        </p:grpSpPr>
        <p:sp>
          <p:nvSpPr>
            <p:cNvPr id="6" name="Oval 6" descr="Pano de fundo do logotipo">
              <a:hlinkClick r:id="rId3"/>
              <a:extLst>
                <a:ext uri="{FF2B5EF4-FFF2-40B4-BE49-F238E27FC236}">
                  <a16:creationId xmlns:a16="http://schemas.microsoft.com/office/drawing/2014/main" id="{EADADAD2-040F-43A3-BCD8-34914378EBB7}"/>
                </a:ext>
              </a:extLst>
            </p:cNvPr>
            <p:cNvSpPr/>
            <p:nvPr/>
          </p:nvSpPr>
          <p:spPr>
            <a:xfrm>
              <a:off x="9563998" y="225772"/>
              <a:ext cx="2430801" cy="2430801"/>
            </a:xfrm>
            <a:prstGeom prst="ellipse">
              <a:avLst/>
            </a:prstGeom>
            <a:gradFill flip="none" rotWithShape="1">
              <a:gsLst>
                <a:gs pos="1800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30200" dist="304800" dir="54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pic>
          <p:nvPicPr>
            <p:cNvPr id="7" name="Gráfico 1">
              <a:extLst>
                <a:ext uri="{FF2B5EF4-FFF2-40B4-BE49-F238E27FC236}">
                  <a16:creationId xmlns:a16="http://schemas.microsoft.com/office/drawing/2014/main" id="{5AA490C8-BE80-4983-92B6-5AE9EC23D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18" t="-1982" r="-1747" b="-3108"/>
            <a:stretch>
              <a:fillRect/>
            </a:stretch>
          </p:blipFill>
          <p:spPr bwMode="auto">
            <a:xfrm>
              <a:off x="9797710" y="669009"/>
              <a:ext cx="1963379" cy="1332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9EAFDFFE-01D8-4900-8C1A-ECD9A005FC6A}"/>
              </a:ext>
            </a:extLst>
          </p:cNvPr>
          <p:cNvSpPr txBox="1">
            <a:spLocks/>
          </p:cNvSpPr>
          <p:nvPr/>
        </p:nvSpPr>
        <p:spPr bwMode="gray">
          <a:xfrm>
            <a:off x="498257" y="4292702"/>
            <a:ext cx="4793714" cy="207869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9784D5C-BC4E-450E-B684-A78656FE3193}"/>
              </a:ext>
            </a:extLst>
          </p:cNvPr>
          <p:cNvSpPr txBox="1"/>
          <p:nvPr/>
        </p:nvSpPr>
        <p:spPr>
          <a:xfrm>
            <a:off x="207818" y="138546"/>
            <a:ext cx="57531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2- PROVIDÊNCIAS DAS FAMÍLIAS:</a:t>
            </a:r>
          </a:p>
          <a:p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OBS: Caso tenha algum familiar com suspeita de COVID, pedimos para que a criança fique em casa e aguarde o resultado do exame e liberação médica.</a:t>
            </a:r>
          </a:p>
          <a:p>
            <a:endParaRPr lang="pt-BR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b="1" dirty="0">
                <a:solidFill>
                  <a:schemeClr val="bg1"/>
                </a:solidFill>
              </a:rPr>
              <a:t>Todos os materiais trazidos pelos alunos dentro da mochila devem vir higienizados de casa;</a:t>
            </a:r>
          </a:p>
          <a:p>
            <a:endParaRPr lang="pt-BR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b="1" dirty="0">
                <a:solidFill>
                  <a:schemeClr val="bg1"/>
                </a:solidFill>
              </a:rPr>
              <a:t>Os lanches deverão ser  trazidos de casa,   devidamente embalados, higienizados e identificados</a:t>
            </a:r>
          </a:p>
          <a:p>
            <a:pPr marL="285750" indent="-285750">
              <a:buFontTx/>
              <a:buChar char="-"/>
            </a:pPr>
            <a:endParaRPr lang="pt-BR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b="1" dirty="0">
                <a:solidFill>
                  <a:schemeClr val="bg1"/>
                </a:solidFill>
              </a:rPr>
              <a:t>Cada aluno deverá utilizar sua própria garrafa de água que deverá estar identificada  </a:t>
            </a:r>
          </a:p>
          <a:p>
            <a:endParaRPr lang="pt-BR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b="1" dirty="0">
                <a:solidFill>
                  <a:schemeClr val="bg1"/>
                </a:solidFill>
              </a:rPr>
              <a:t>O aluno(a) deverá trazer máscaras para troca durante o período de aula.</a:t>
            </a:r>
          </a:p>
          <a:p>
            <a:pPr marL="285750" indent="-285750">
              <a:buFontTx/>
              <a:buChar char="-"/>
            </a:pPr>
            <a:endParaRPr lang="pt-BR" b="1" dirty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46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762640" y="1853586"/>
            <a:ext cx="4793714" cy="2078699"/>
          </a:xfrm>
        </p:spPr>
        <p:txBody>
          <a:bodyPr rtlCol="0"/>
          <a:lstStyle/>
          <a:p>
            <a:pPr algn="ctr" rtl="0"/>
            <a:r>
              <a:rPr lang="pt-BR" dirty="0">
                <a:solidFill>
                  <a:schemeClr val="accent3"/>
                </a:solidFill>
              </a:rPr>
              <a:t>Protocolos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A28EFBE-DA5B-4936-BD47-B03A751A4CC0}"/>
              </a:ext>
            </a:extLst>
          </p:cNvPr>
          <p:cNvGrpSpPr/>
          <p:nvPr/>
        </p:nvGrpSpPr>
        <p:grpSpPr>
          <a:xfrm>
            <a:off x="5058259" y="134498"/>
            <a:ext cx="2430801" cy="2430801"/>
            <a:chOff x="9563998" y="225772"/>
            <a:chExt cx="2430801" cy="2430801"/>
          </a:xfrm>
        </p:grpSpPr>
        <p:sp>
          <p:nvSpPr>
            <p:cNvPr id="6" name="Oval 6" descr="Pano de fundo do logotipo">
              <a:hlinkClick r:id="rId3"/>
              <a:extLst>
                <a:ext uri="{FF2B5EF4-FFF2-40B4-BE49-F238E27FC236}">
                  <a16:creationId xmlns:a16="http://schemas.microsoft.com/office/drawing/2014/main" id="{EADADAD2-040F-43A3-BCD8-34914378EBB7}"/>
                </a:ext>
              </a:extLst>
            </p:cNvPr>
            <p:cNvSpPr/>
            <p:nvPr/>
          </p:nvSpPr>
          <p:spPr>
            <a:xfrm>
              <a:off x="9563998" y="225772"/>
              <a:ext cx="2430801" cy="2430801"/>
            </a:xfrm>
            <a:prstGeom prst="ellipse">
              <a:avLst/>
            </a:prstGeom>
            <a:gradFill flip="none" rotWithShape="1">
              <a:gsLst>
                <a:gs pos="1800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30200" dist="304800" dir="54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pic>
          <p:nvPicPr>
            <p:cNvPr id="7" name="Gráfico 1">
              <a:extLst>
                <a:ext uri="{FF2B5EF4-FFF2-40B4-BE49-F238E27FC236}">
                  <a16:creationId xmlns:a16="http://schemas.microsoft.com/office/drawing/2014/main" id="{5AA490C8-BE80-4983-92B6-5AE9EC23D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18" t="-1982" r="-1747" b="-3108"/>
            <a:stretch>
              <a:fillRect/>
            </a:stretch>
          </p:blipFill>
          <p:spPr bwMode="auto">
            <a:xfrm>
              <a:off x="9797710" y="669009"/>
              <a:ext cx="1963379" cy="1332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9EAFDFFE-01D8-4900-8C1A-ECD9A005FC6A}"/>
              </a:ext>
            </a:extLst>
          </p:cNvPr>
          <p:cNvSpPr txBox="1">
            <a:spLocks/>
          </p:cNvSpPr>
          <p:nvPr/>
        </p:nvSpPr>
        <p:spPr bwMode="gray">
          <a:xfrm>
            <a:off x="498257" y="4292702"/>
            <a:ext cx="4793714" cy="207869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D437676-8BA5-4605-A2DC-BE1ECD6ADD9F}"/>
              </a:ext>
            </a:extLst>
          </p:cNvPr>
          <p:cNvSpPr txBox="1"/>
          <p:nvPr/>
        </p:nvSpPr>
        <p:spPr>
          <a:xfrm>
            <a:off x="193964" y="249382"/>
            <a:ext cx="5638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3- RECADOS IMPORTANTES:</a:t>
            </a:r>
          </a:p>
          <a:p>
            <a:r>
              <a:rPr lang="pt-BR" b="1" dirty="0">
                <a:solidFill>
                  <a:schemeClr val="bg1"/>
                </a:solidFill>
              </a:rPr>
              <a:t>RECADOS IMPORTANTES:</a:t>
            </a:r>
          </a:p>
          <a:p>
            <a:pPr marL="285750" indent="-285750">
              <a:buFontTx/>
              <a:buChar char="-"/>
            </a:pPr>
            <a:r>
              <a:rPr lang="pt-BR" b="1" dirty="0">
                <a:solidFill>
                  <a:schemeClr val="bg1"/>
                </a:solidFill>
              </a:rPr>
              <a:t>Pedimos a gentileza de seguirem os horários de entrada e saída;</a:t>
            </a:r>
          </a:p>
          <a:p>
            <a:pPr marL="285750" indent="-285750">
              <a:buFontTx/>
              <a:buChar char="-"/>
            </a:pPr>
            <a:r>
              <a:rPr lang="pt-BR" b="1" dirty="0">
                <a:solidFill>
                  <a:srgbClr val="FF0000"/>
                </a:solidFill>
              </a:rPr>
              <a:t>Entrada:</a:t>
            </a:r>
            <a:r>
              <a:rPr lang="pt-BR" b="1" dirty="0">
                <a:solidFill>
                  <a:schemeClr val="bg1"/>
                </a:solidFill>
              </a:rPr>
              <a:t> A partir de 6h45</a:t>
            </a:r>
          </a:p>
          <a:p>
            <a:pPr marL="285750" indent="-285750">
              <a:buFontTx/>
              <a:buChar char="-"/>
            </a:pPr>
            <a:r>
              <a:rPr lang="pt-BR" b="1" dirty="0">
                <a:solidFill>
                  <a:srgbClr val="FF0000"/>
                </a:solidFill>
              </a:rPr>
              <a:t>Início da aula: </a:t>
            </a:r>
            <a:r>
              <a:rPr lang="pt-BR" b="1" dirty="0">
                <a:solidFill>
                  <a:schemeClr val="bg1"/>
                </a:solidFill>
              </a:rPr>
              <a:t>7h30</a:t>
            </a:r>
          </a:p>
          <a:p>
            <a:pPr marL="285750" indent="-285750">
              <a:buFontTx/>
              <a:buChar char="-"/>
            </a:pPr>
            <a:r>
              <a:rPr lang="pt-BR" b="1" dirty="0">
                <a:solidFill>
                  <a:srgbClr val="FF0000"/>
                </a:solidFill>
              </a:rPr>
              <a:t>Saída do Período Integral</a:t>
            </a:r>
            <a:r>
              <a:rPr lang="pt-BR" b="1" dirty="0">
                <a:solidFill>
                  <a:schemeClr val="bg1"/>
                </a:solidFill>
              </a:rPr>
              <a:t>: 17h 20</a:t>
            </a:r>
          </a:p>
          <a:p>
            <a:pPr marL="285750" indent="-285750">
              <a:buFontTx/>
              <a:buChar char="-"/>
            </a:pPr>
            <a:endParaRPr lang="pt-BR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b="1" dirty="0">
                <a:solidFill>
                  <a:schemeClr val="bg1"/>
                </a:solidFill>
              </a:rPr>
              <a:t>As atividades extras terão início em março após as inscrições e organização de turmas.</a:t>
            </a:r>
          </a:p>
          <a:p>
            <a:endParaRPr lang="pt-BR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b="1" dirty="0">
                <a:solidFill>
                  <a:schemeClr val="bg1"/>
                </a:solidFill>
              </a:rPr>
              <a:t>Os alunos deverão ser deixados pelos pais na entrada da escola, onde serão recepcionados pelos funcionários responsáveis pela triagem de aferição de temperatura e condutas de higiene; </a:t>
            </a:r>
          </a:p>
          <a:p>
            <a:pPr marL="285750" indent="-285750">
              <a:buFontTx/>
              <a:buChar char="-"/>
            </a:pPr>
            <a:endParaRPr lang="pt-BR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b="1" dirty="0">
                <a:solidFill>
                  <a:schemeClr val="bg1"/>
                </a:solidFill>
              </a:rPr>
              <a:t>Assuntos pedagógicos/administrativos devem ser tratados, por </a:t>
            </a:r>
            <a:r>
              <a:rPr lang="pt-BR" b="1" dirty="0" err="1">
                <a:solidFill>
                  <a:schemeClr val="bg1"/>
                </a:solidFill>
              </a:rPr>
              <a:t>whatsapp</a:t>
            </a:r>
            <a:r>
              <a:rPr lang="pt-BR" b="1" dirty="0">
                <a:solidFill>
                  <a:schemeClr val="bg1"/>
                </a:solidFill>
              </a:rPr>
              <a:t> ou presencialmente direto com a coordenação, direção ou financeiro</a:t>
            </a:r>
          </a:p>
        </p:txBody>
      </p:sp>
    </p:spTree>
    <p:extLst>
      <p:ext uri="{BB962C8B-B14F-4D97-AF65-F5344CB8AC3E}">
        <p14:creationId xmlns:p14="http://schemas.microsoft.com/office/powerpoint/2010/main" val="1545586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762640" y="1853586"/>
            <a:ext cx="4793714" cy="2078699"/>
          </a:xfrm>
        </p:spPr>
        <p:txBody>
          <a:bodyPr rtlCol="0"/>
          <a:lstStyle/>
          <a:p>
            <a:pPr algn="ctr" rtl="0"/>
            <a:r>
              <a:rPr lang="pt-BR" dirty="0">
                <a:solidFill>
                  <a:schemeClr val="accent3"/>
                </a:solidFill>
              </a:rPr>
              <a:t>Protocolos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A28EFBE-DA5B-4936-BD47-B03A751A4CC0}"/>
              </a:ext>
            </a:extLst>
          </p:cNvPr>
          <p:cNvGrpSpPr/>
          <p:nvPr/>
        </p:nvGrpSpPr>
        <p:grpSpPr>
          <a:xfrm>
            <a:off x="5058259" y="134498"/>
            <a:ext cx="2430801" cy="2430801"/>
            <a:chOff x="9563998" y="225772"/>
            <a:chExt cx="2430801" cy="2430801"/>
          </a:xfrm>
        </p:grpSpPr>
        <p:sp>
          <p:nvSpPr>
            <p:cNvPr id="6" name="Oval 6" descr="Pano de fundo do logotipo">
              <a:hlinkClick r:id="rId3"/>
              <a:extLst>
                <a:ext uri="{FF2B5EF4-FFF2-40B4-BE49-F238E27FC236}">
                  <a16:creationId xmlns:a16="http://schemas.microsoft.com/office/drawing/2014/main" id="{EADADAD2-040F-43A3-BCD8-34914378EBB7}"/>
                </a:ext>
              </a:extLst>
            </p:cNvPr>
            <p:cNvSpPr/>
            <p:nvPr/>
          </p:nvSpPr>
          <p:spPr>
            <a:xfrm>
              <a:off x="9563998" y="225772"/>
              <a:ext cx="2430801" cy="2430801"/>
            </a:xfrm>
            <a:prstGeom prst="ellipse">
              <a:avLst/>
            </a:prstGeom>
            <a:gradFill flip="none" rotWithShape="1">
              <a:gsLst>
                <a:gs pos="1800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30200" dist="304800" dir="54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pic>
          <p:nvPicPr>
            <p:cNvPr id="7" name="Gráfico 1">
              <a:extLst>
                <a:ext uri="{FF2B5EF4-FFF2-40B4-BE49-F238E27FC236}">
                  <a16:creationId xmlns:a16="http://schemas.microsoft.com/office/drawing/2014/main" id="{5AA490C8-BE80-4983-92B6-5AE9EC23D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18" t="-1982" r="-1747" b="-3108"/>
            <a:stretch>
              <a:fillRect/>
            </a:stretch>
          </p:blipFill>
          <p:spPr bwMode="auto">
            <a:xfrm>
              <a:off x="9797710" y="669009"/>
              <a:ext cx="1963379" cy="1332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9EAFDFFE-01D8-4900-8C1A-ECD9A005FC6A}"/>
              </a:ext>
            </a:extLst>
          </p:cNvPr>
          <p:cNvSpPr txBox="1">
            <a:spLocks/>
          </p:cNvSpPr>
          <p:nvPr/>
        </p:nvSpPr>
        <p:spPr bwMode="gray">
          <a:xfrm>
            <a:off x="498257" y="4292702"/>
            <a:ext cx="4793714" cy="207869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3485AB9-AC2B-4871-A507-4B921487DB6B}"/>
              </a:ext>
            </a:extLst>
          </p:cNvPr>
          <p:cNvSpPr txBox="1"/>
          <p:nvPr/>
        </p:nvSpPr>
        <p:spPr>
          <a:xfrm>
            <a:off x="200405" y="1725298"/>
            <a:ext cx="53894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b="1" dirty="0">
              <a:solidFill>
                <a:schemeClr val="bg1"/>
              </a:solidFill>
            </a:endParaRPr>
          </a:p>
          <a:p>
            <a:pPr algn="ctr"/>
            <a:r>
              <a:rPr lang="pt-BR" sz="2400" b="1" dirty="0">
                <a:solidFill>
                  <a:schemeClr val="bg1"/>
                </a:solidFill>
              </a:rPr>
              <a:t>Contamos com a colaboração de todos para que evitemos aglomerações e assim possamos cumprir todos os protocolos necessários à saúde e bem estar de todos.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5111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6740647" y="3133725"/>
            <a:ext cx="4960017" cy="2078700"/>
          </a:xfrm>
        </p:spPr>
        <p:txBody>
          <a:bodyPr rtlCol="0"/>
          <a:lstStyle/>
          <a:p>
            <a:pPr rtl="0"/>
            <a:r>
              <a:rPr lang="pt-BR" dirty="0"/>
              <a:t>APRESENTAÇÃO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A28EFBE-DA5B-4936-BD47-B03A751A4CC0}"/>
              </a:ext>
            </a:extLst>
          </p:cNvPr>
          <p:cNvGrpSpPr/>
          <p:nvPr/>
        </p:nvGrpSpPr>
        <p:grpSpPr>
          <a:xfrm>
            <a:off x="9563998" y="225772"/>
            <a:ext cx="2430801" cy="2430801"/>
            <a:chOff x="9563998" y="225772"/>
            <a:chExt cx="2430801" cy="2430801"/>
          </a:xfrm>
        </p:grpSpPr>
        <p:sp>
          <p:nvSpPr>
            <p:cNvPr id="6" name="Oval 6" descr="Pano de fundo do logotipo">
              <a:extLst>
                <a:ext uri="{FF2B5EF4-FFF2-40B4-BE49-F238E27FC236}">
                  <a16:creationId xmlns:a16="http://schemas.microsoft.com/office/drawing/2014/main" id="{EADADAD2-040F-43A3-BCD8-34914378EBB7}"/>
                </a:ext>
              </a:extLst>
            </p:cNvPr>
            <p:cNvSpPr/>
            <p:nvPr/>
          </p:nvSpPr>
          <p:spPr>
            <a:xfrm>
              <a:off x="9563998" y="225772"/>
              <a:ext cx="2430801" cy="2430801"/>
            </a:xfrm>
            <a:prstGeom prst="ellipse">
              <a:avLst/>
            </a:prstGeom>
            <a:gradFill flip="none" rotWithShape="1">
              <a:gsLst>
                <a:gs pos="1800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30200" dist="304800" dir="54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pic>
          <p:nvPicPr>
            <p:cNvPr id="7" name="Gráfico 1">
              <a:extLst>
                <a:ext uri="{FF2B5EF4-FFF2-40B4-BE49-F238E27FC236}">
                  <a16:creationId xmlns:a16="http://schemas.microsoft.com/office/drawing/2014/main" id="{5AA490C8-BE80-4983-92B6-5AE9EC23D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18" t="-1982" r="-1747" b="-3108"/>
            <a:stretch>
              <a:fillRect/>
            </a:stretch>
          </p:blipFill>
          <p:spPr bwMode="auto">
            <a:xfrm>
              <a:off x="9797710" y="669009"/>
              <a:ext cx="1963379" cy="1332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Espaço Reservado para Imagem 5">
            <a:extLst>
              <a:ext uri="{FF2B5EF4-FFF2-40B4-BE49-F238E27FC236}">
                <a16:creationId xmlns:a16="http://schemas.microsoft.com/office/drawing/2014/main" id="{F948E260-A5A0-4345-94D6-F0477BE0EC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74" t="7576" r="1750" b="5000"/>
          <a:stretch/>
        </p:blipFill>
        <p:spPr>
          <a:xfrm>
            <a:off x="470668" y="555127"/>
            <a:ext cx="6380706" cy="5922235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6933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762640" y="1853586"/>
            <a:ext cx="4793714" cy="2078699"/>
          </a:xfrm>
        </p:spPr>
        <p:txBody>
          <a:bodyPr rtlCol="0"/>
          <a:lstStyle/>
          <a:p>
            <a:pPr algn="ctr" rtl="0"/>
            <a:r>
              <a:rPr lang="pt-BR" dirty="0">
                <a:solidFill>
                  <a:schemeClr val="accent3"/>
                </a:solidFill>
              </a:rPr>
              <a:t>Professores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A28EFBE-DA5B-4936-BD47-B03A751A4CC0}"/>
              </a:ext>
            </a:extLst>
          </p:cNvPr>
          <p:cNvGrpSpPr/>
          <p:nvPr/>
        </p:nvGrpSpPr>
        <p:grpSpPr>
          <a:xfrm>
            <a:off x="5058259" y="134498"/>
            <a:ext cx="2430801" cy="2430801"/>
            <a:chOff x="9563998" y="225772"/>
            <a:chExt cx="2430801" cy="2430801"/>
          </a:xfrm>
        </p:grpSpPr>
        <p:sp>
          <p:nvSpPr>
            <p:cNvPr id="6" name="Oval 6" descr="Pano de fundo do logotipo">
              <a:hlinkClick r:id="rId3"/>
              <a:extLst>
                <a:ext uri="{FF2B5EF4-FFF2-40B4-BE49-F238E27FC236}">
                  <a16:creationId xmlns:a16="http://schemas.microsoft.com/office/drawing/2014/main" id="{EADADAD2-040F-43A3-BCD8-34914378EBB7}"/>
                </a:ext>
              </a:extLst>
            </p:cNvPr>
            <p:cNvSpPr/>
            <p:nvPr/>
          </p:nvSpPr>
          <p:spPr>
            <a:xfrm>
              <a:off x="9563998" y="225772"/>
              <a:ext cx="2430801" cy="2430801"/>
            </a:xfrm>
            <a:prstGeom prst="ellipse">
              <a:avLst/>
            </a:prstGeom>
            <a:gradFill flip="none" rotWithShape="1">
              <a:gsLst>
                <a:gs pos="1800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30200" dist="304800" dir="54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pic>
          <p:nvPicPr>
            <p:cNvPr id="7" name="Gráfico 1">
              <a:extLst>
                <a:ext uri="{FF2B5EF4-FFF2-40B4-BE49-F238E27FC236}">
                  <a16:creationId xmlns:a16="http://schemas.microsoft.com/office/drawing/2014/main" id="{5AA490C8-BE80-4983-92B6-5AE9EC23D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18" t="-1982" r="-1747" b="-3108"/>
            <a:stretch>
              <a:fillRect/>
            </a:stretch>
          </p:blipFill>
          <p:spPr bwMode="auto">
            <a:xfrm>
              <a:off x="9797710" y="669009"/>
              <a:ext cx="1963379" cy="1332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id="{F7D7BF43-4BE9-4E7A-BAA8-7641298F2323}"/>
              </a:ext>
            </a:extLst>
          </p:cNvPr>
          <p:cNvSpPr txBox="1">
            <a:spLocks/>
          </p:cNvSpPr>
          <p:nvPr/>
        </p:nvSpPr>
        <p:spPr bwMode="gray">
          <a:xfrm>
            <a:off x="224314" y="134498"/>
            <a:ext cx="5067657" cy="57790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20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623F42D-F393-4199-B8F1-E836223E8A91}"/>
              </a:ext>
            </a:extLst>
          </p:cNvPr>
          <p:cNvSpPr txBox="1"/>
          <p:nvPr/>
        </p:nvSpPr>
        <p:spPr>
          <a:xfrm>
            <a:off x="224314" y="134498"/>
            <a:ext cx="6304616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PORTUGUÊS: </a:t>
            </a:r>
          </a:p>
          <a:p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Gramática - </a:t>
            </a:r>
            <a:r>
              <a:rPr lang="pt-BR" b="1" dirty="0" err="1">
                <a:solidFill>
                  <a:schemeClr val="bg1"/>
                </a:solidFill>
              </a:rPr>
              <a:t>Profª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Emilene</a:t>
            </a:r>
            <a:r>
              <a:rPr lang="pt-BR" b="1" dirty="0">
                <a:solidFill>
                  <a:schemeClr val="bg1"/>
                </a:solidFill>
              </a:rPr>
              <a:t> (6º  7º, 8º e 9º )</a:t>
            </a:r>
          </a:p>
          <a:p>
            <a:r>
              <a:rPr lang="pt-BR" b="1" dirty="0">
                <a:solidFill>
                  <a:schemeClr val="bg1"/>
                </a:solidFill>
              </a:rPr>
              <a:t>Redação - </a:t>
            </a:r>
            <a:r>
              <a:rPr lang="pt-BR" b="1" dirty="0" err="1">
                <a:solidFill>
                  <a:schemeClr val="bg1"/>
                </a:solidFill>
              </a:rPr>
              <a:t>Profª</a:t>
            </a:r>
            <a:r>
              <a:rPr lang="pt-BR" b="1" dirty="0">
                <a:solidFill>
                  <a:schemeClr val="bg1"/>
                </a:solidFill>
              </a:rPr>
              <a:t> Talita ( 6º;7º)    </a:t>
            </a:r>
            <a:r>
              <a:rPr lang="pt-BR" b="1" dirty="0" err="1">
                <a:solidFill>
                  <a:schemeClr val="bg1"/>
                </a:solidFill>
              </a:rPr>
              <a:t>Profª</a:t>
            </a:r>
            <a:r>
              <a:rPr lang="pt-BR" b="1" dirty="0">
                <a:solidFill>
                  <a:schemeClr val="bg1"/>
                </a:solidFill>
              </a:rPr>
              <a:t> Larissa (8º;9º) </a:t>
            </a:r>
          </a:p>
          <a:p>
            <a:r>
              <a:rPr lang="pt-BR" b="1" dirty="0">
                <a:solidFill>
                  <a:schemeClr val="bg1"/>
                </a:solidFill>
              </a:rPr>
              <a:t>Leitura: </a:t>
            </a:r>
            <a:r>
              <a:rPr lang="pt-BR" b="1" dirty="0" err="1">
                <a:solidFill>
                  <a:schemeClr val="bg1"/>
                </a:solidFill>
              </a:rPr>
              <a:t>Profº</a:t>
            </a:r>
            <a:r>
              <a:rPr lang="pt-BR" b="1" dirty="0">
                <a:solidFill>
                  <a:schemeClr val="bg1"/>
                </a:solidFill>
              </a:rPr>
              <a:t> Lucas ( 6º;7º;8º;9º); </a:t>
            </a:r>
          </a:p>
          <a:p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MATEMÁTICA : </a:t>
            </a:r>
          </a:p>
          <a:p>
            <a:r>
              <a:rPr lang="pt-BR" b="1" dirty="0" err="1">
                <a:solidFill>
                  <a:schemeClr val="bg1"/>
                </a:solidFill>
              </a:rPr>
              <a:t>Profª</a:t>
            </a:r>
            <a:r>
              <a:rPr lang="pt-BR" b="1" dirty="0">
                <a:solidFill>
                  <a:schemeClr val="bg1"/>
                </a:solidFill>
              </a:rPr>
              <a:t> Rita ( 6º;7º;8º;9º);</a:t>
            </a:r>
          </a:p>
          <a:p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Profª</a:t>
            </a:r>
            <a:r>
              <a:rPr lang="pt-BR" b="1" dirty="0">
                <a:solidFill>
                  <a:schemeClr val="bg1"/>
                </a:solidFill>
              </a:rPr>
              <a:t> Vanessa (6º e 7º) ; </a:t>
            </a:r>
          </a:p>
          <a:p>
            <a:r>
              <a:rPr lang="pt-BR" b="1" dirty="0" err="1">
                <a:solidFill>
                  <a:schemeClr val="bg1"/>
                </a:solidFill>
              </a:rPr>
              <a:t>Profº</a:t>
            </a:r>
            <a:r>
              <a:rPr lang="pt-BR" b="1" dirty="0">
                <a:solidFill>
                  <a:schemeClr val="bg1"/>
                </a:solidFill>
              </a:rPr>
              <a:t> Vinicius (8º;9º);</a:t>
            </a:r>
          </a:p>
          <a:p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BIOLOGIA: </a:t>
            </a:r>
            <a:r>
              <a:rPr lang="pt-BR" b="1" dirty="0" err="1">
                <a:solidFill>
                  <a:schemeClr val="bg1"/>
                </a:solidFill>
              </a:rPr>
              <a:t>Profª</a:t>
            </a:r>
            <a:r>
              <a:rPr lang="pt-BR" b="1" dirty="0">
                <a:solidFill>
                  <a:schemeClr val="bg1"/>
                </a:solidFill>
              </a:rPr>
              <a:t> Carol</a:t>
            </a:r>
          </a:p>
          <a:p>
            <a:r>
              <a:rPr lang="pt-BR" b="1" dirty="0">
                <a:solidFill>
                  <a:schemeClr val="bg1"/>
                </a:solidFill>
              </a:rPr>
              <a:t>FÍSICA: </a:t>
            </a:r>
            <a:r>
              <a:rPr lang="pt-BR" b="1" dirty="0" err="1">
                <a:solidFill>
                  <a:schemeClr val="bg1"/>
                </a:solidFill>
              </a:rPr>
              <a:t>Profº</a:t>
            </a:r>
            <a:r>
              <a:rPr lang="pt-BR" b="1" dirty="0">
                <a:solidFill>
                  <a:schemeClr val="bg1"/>
                </a:solidFill>
              </a:rPr>
              <a:t> Peterson</a:t>
            </a:r>
          </a:p>
          <a:p>
            <a:r>
              <a:rPr lang="pt-BR" b="1" dirty="0">
                <a:solidFill>
                  <a:schemeClr val="bg1"/>
                </a:solidFill>
              </a:rPr>
              <a:t>QUÍMICA: </a:t>
            </a:r>
            <a:r>
              <a:rPr lang="pt-BR" b="1" dirty="0" err="1">
                <a:solidFill>
                  <a:schemeClr val="bg1"/>
                </a:solidFill>
              </a:rPr>
              <a:t>Profº</a:t>
            </a:r>
            <a:r>
              <a:rPr lang="pt-BR" b="1" dirty="0">
                <a:solidFill>
                  <a:schemeClr val="bg1"/>
                </a:solidFill>
              </a:rPr>
              <a:t> Bia</a:t>
            </a:r>
          </a:p>
          <a:p>
            <a:r>
              <a:rPr lang="pt-BR" b="1" dirty="0">
                <a:solidFill>
                  <a:schemeClr val="bg1"/>
                </a:solidFill>
              </a:rPr>
              <a:t>GEOGRAFIA: </a:t>
            </a:r>
            <a:r>
              <a:rPr lang="pt-BR" b="1" dirty="0" err="1">
                <a:solidFill>
                  <a:schemeClr val="bg1"/>
                </a:solidFill>
              </a:rPr>
              <a:t>Profª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Sâmya</a:t>
            </a:r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HISTÓRIA: </a:t>
            </a:r>
            <a:r>
              <a:rPr lang="pt-BR" b="1" dirty="0" err="1">
                <a:solidFill>
                  <a:schemeClr val="bg1"/>
                </a:solidFill>
              </a:rPr>
              <a:t>Profº</a:t>
            </a:r>
            <a:r>
              <a:rPr lang="pt-BR" b="1" dirty="0">
                <a:solidFill>
                  <a:schemeClr val="bg1"/>
                </a:solidFill>
              </a:rPr>
              <a:t> Yuri (6º e 7º) </a:t>
            </a:r>
            <a:r>
              <a:rPr lang="pt-BR" b="1" dirty="0" err="1">
                <a:solidFill>
                  <a:schemeClr val="bg1"/>
                </a:solidFill>
              </a:rPr>
              <a:t>Profº</a:t>
            </a:r>
            <a:r>
              <a:rPr lang="pt-BR" b="1" dirty="0">
                <a:solidFill>
                  <a:schemeClr val="bg1"/>
                </a:solidFill>
              </a:rPr>
              <a:t> Rangel (8º e 9º)</a:t>
            </a:r>
          </a:p>
          <a:p>
            <a:r>
              <a:rPr lang="pt-BR" b="1" dirty="0">
                <a:solidFill>
                  <a:schemeClr val="bg1"/>
                </a:solidFill>
              </a:rPr>
              <a:t>INGLÊS : </a:t>
            </a:r>
            <a:r>
              <a:rPr lang="pt-BR" b="1" dirty="0" err="1">
                <a:solidFill>
                  <a:schemeClr val="bg1"/>
                </a:solidFill>
              </a:rPr>
              <a:t>Profº</a:t>
            </a:r>
            <a:r>
              <a:rPr lang="pt-BR" b="1" dirty="0">
                <a:solidFill>
                  <a:schemeClr val="bg1"/>
                </a:solidFill>
              </a:rPr>
              <a:t> Lucas (6º e 7º) Rose (8º e 9º)</a:t>
            </a:r>
          </a:p>
          <a:p>
            <a:r>
              <a:rPr lang="pt-BR" b="1" dirty="0">
                <a:solidFill>
                  <a:schemeClr val="bg1"/>
                </a:solidFill>
              </a:rPr>
              <a:t>ESPANHOL: </a:t>
            </a:r>
            <a:r>
              <a:rPr lang="pt-BR" b="1" dirty="0" err="1">
                <a:solidFill>
                  <a:schemeClr val="bg1"/>
                </a:solidFill>
              </a:rPr>
              <a:t>Profº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luiz</a:t>
            </a:r>
            <a:r>
              <a:rPr lang="pt-BR" b="1" dirty="0">
                <a:solidFill>
                  <a:schemeClr val="bg1"/>
                </a:solidFill>
              </a:rPr>
              <a:t> Fernando</a:t>
            </a:r>
          </a:p>
          <a:p>
            <a:r>
              <a:rPr lang="pt-BR" b="1" dirty="0">
                <a:solidFill>
                  <a:schemeClr val="bg1"/>
                </a:solidFill>
              </a:rPr>
              <a:t>ARTE/TEATRO : </a:t>
            </a:r>
            <a:r>
              <a:rPr lang="pt-BR" b="1" dirty="0" err="1">
                <a:solidFill>
                  <a:schemeClr val="bg1"/>
                </a:solidFill>
              </a:rPr>
              <a:t>Profª</a:t>
            </a:r>
            <a:r>
              <a:rPr lang="pt-BR" b="1" dirty="0">
                <a:solidFill>
                  <a:schemeClr val="bg1"/>
                </a:solidFill>
              </a:rPr>
              <a:t> Marina</a:t>
            </a:r>
          </a:p>
          <a:p>
            <a:r>
              <a:rPr lang="pt-BR" b="1" dirty="0">
                <a:solidFill>
                  <a:schemeClr val="bg1"/>
                </a:solidFill>
              </a:rPr>
              <a:t>MÚSICA: </a:t>
            </a:r>
            <a:r>
              <a:rPr lang="pt-BR" b="1" dirty="0" err="1">
                <a:solidFill>
                  <a:schemeClr val="bg1"/>
                </a:solidFill>
              </a:rPr>
              <a:t>Profª</a:t>
            </a:r>
            <a:r>
              <a:rPr lang="pt-BR" b="1" dirty="0">
                <a:solidFill>
                  <a:schemeClr val="bg1"/>
                </a:solidFill>
              </a:rPr>
              <a:t> Cris</a:t>
            </a:r>
          </a:p>
          <a:p>
            <a:r>
              <a:rPr lang="pt-BR" b="1" dirty="0">
                <a:solidFill>
                  <a:schemeClr val="bg1"/>
                </a:solidFill>
              </a:rPr>
              <a:t>DANÇA: Proª Amanda</a:t>
            </a:r>
          </a:p>
          <a:p>
            <a:r>
              <a:rPr lang="pt-BR" b="1" dirty="0">
                <a:solidFill>
                  <a:schemeClr val="bg1"/>
                </a:solidFill>
              </a:rPr>
              <a:t>ED. FÍSICA/ESPORTES:  </a:t>
            </a:r>
            <a:r>
              <a:rPr lang="pt-BR" b="1" dirty="0" err="1">
                <a:solidFill>
                  <a:schemeClr val="bg1"/>
                </a:solidFill>
              </a:rPr>
              <a:t>Profº</a:t>
            </a:r>
            <a:r>
              <a:rPr lang="pt-BR" b="1" dirty="0">
                <a:solidFill>
                  <a:schemeClr val="bg1"/>
                </a:solidFill>
              </a:rPr>
              <a:t> Júlio</a:t>
            </a:r>
          </a:p>
          <a:p>
            <a:r>
              <a:rPr lang="pt-BR" b="1" dirty="0">
                <a:solidFill>
                  <a:schemeClr val="bg1"/>
                </a:solidFill>
              </a:rPr>
              <a:t>JUDÔ : </a:t>
            </a:r>
            <a:r>
              <a:rPr lang="pt-BR" b="1" dirty="0" err="1">
                <a:solidFill>
                  <a:schemeClr val="bg1"/>
                </a:solidFill>
              </a:rPr>
              <a:t>Profº</a:t>
            </a:r>
            <a:r>
              <a:rPr lang="pt-BR" b="1" dirty="0">
                <a:solidFill>
                  <a:schemeClr val="bg1"/>
                </a:solidFill>
              </a:rPr>
              <a:t> Marcos</a:t>
            </a:r>
          </a:p>
          <a:p>
            <a:endParaRPr lang="pt-B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244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762640" y="1853586"/>
            <a:ext cx="4793714" cy="2078699"/>
          </a:xfrm>
        </p:spPr>
        <p:txBody>
          <a:bodyPr rtlCol="0"/>
          <a:lstStyle/>
          <a:p>
            <a:pPr algn="ctr" rtl="0"/>
            <a:r>
              <a:rPr lang="pt-BR" dirty="0">
                <a:solidFill>
                  <a:schemeClr val="accent3"/>
                </a:solidFill>
              </a:rPr>
              <a:t>AVALIAÇÕES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A28EFBE-DA5B-4936-BD47-B03A751A4CC0}"/>
              </a:ext>
            </a:extLst>
          </p:cNvPr>
          <p:cNvGrpSpPr/>
          <p:nvPr/>
        </p:nvGrpSpPr>
        <p:grpSpPr>
          <a:xfrm>
            <a:off x="5058259" y="134498"/>
            <a:ext cx="2430801" cy="2430801"/>
            <a:chOff x="9563998" y="225772"/>
            <a:chExt cx="2430801" cy="2430801"/>
          </a:xfrm>
        </p:grpSpPr>
        <p:sp>
          <p:nvSpPr>
            <p:cNvPr id="6" name="Oval 6" descr="Pano de fundo do logotipo">
              <a:hlinkClick r:id="rId3"/>
              <a:extLst>
                <a:ext uri="{FF2B5EF4-FFF2-40B4-BE49-F238E27FC236}">
                  <a16:creationId xmlns:a16="http://schemas.microsoft.com/office/drawing/2014/main" id="{EADADAD2-040F-43A3-BCD8-34914378EBB7}"/>
                </a:ext>
              </a:extLst>
            </p:cNvPr>
            <p:cNvSpPr/>
            <p:nvPr/>
          </p:nvSpPr>
          <p:spPr>
            <a:xfrm>
              <a:off x="9563998" y="225772"/>
              <a:ext cx="2430801" cy="2430801"/>
            </a:xfrm>
            <a:prstGeom prst="ellipse">
              <a:avLst/>
            </a:prstGeom>
            <a:gradFill flip="none" rotWithShape="1">
              <a:gsLst>
                <a:gs pos="1800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30200" dist="304800" dir="54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pic>
          <p:nvPicPr>
            <p:cNvPr id="7" name="Gráfico 1">
              <a:extLst>
                <a:ext uri="{FF2B5EF4-FFF2-40B4-BE49-F238E27FC236}">
                  <a16:creationId xmlns:a16="http://schemas.microsoft.com/office/drawing/2014/main" id="{5AA490C8-BE80-4983-92B6-5AE9EC23D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18" t="-1982" r="-1747" b="-3108"/>
            <a:stretch>
              <a:fillRect/>
            </a:stretch>
          </p:blipFill>
          <p:spPr bwMode="auto">
            <a:xfrm>
              <a:off x="9797710" y="669009"/>
              <a:ext cx="1963379" cy="1332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9EAFDFFE-01D8-4900-8C1A-ECD9A005FC6A}"/>
              </a:ext>
            </a:extLst>
          </p:cNvPr>
          <p:cNvSpPr txBox="1">
            <a:spLocks/>
          </p:cNvSpPr>
          <p:nvPr/>
        </p:nvSpPr>
        <p:spPr bwMode="gray">
          <a:xfrm>
            <a:off x="498257" y="4292702"/>
            <a:ext cx="4793714" cy="207869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A15C90B-2DA1-4664-A4CF-12D387BB01A9}"/>
              </a:ext>
            </a:extLst>
          </p:cNvPr>
          <p:cNvSpPr txBox="1">
            <a:spLocks/>
          </p:cNvSpPr>
          <p:nvPr/>
        </p:nvSpPr>
        <p:spPr bwMode="gray">
          <a:xfrm>
            <a:off x="224314" y="1910026"/>
            <a:ext cx="5067657" cy="382624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pt-BR" sz="20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73F77FE-EEC8-417B-B727-3EDB0F3DC9B3}"/>
              </a:ext>
            </a:extLst>
          </p:cNvPr>
          <p:cNvSpPr txBox="1"/>
          <p:nvPr/>
        </p:nvSpPr>
        <p:spPr>
          <a:xfrm>
            <a:off x="272475" y="46761"/>
            <a:ext cx="5205047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AVALIAÇÃO SEMANAL 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Nº DE QUESTÕES/OBJETIVAS</a:t>
            </a:r>
          </a:p>
          <a:p>
            <a:pPr algn="ctr"/>
            <a:endParaRPr lang="pt-BR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t-BR" sz="1800" dirty="0">
                <a:solidFill>
                  <a:schemeClr val="bg1"/>
                </a:solidFill>
              </a:rPr>
              <a:t>E</a:t>
            </a:r>
            <a:r>
              <a:rPr lang="pt-BR" sz="1800" b="1" dirty="0">
                <a:solidFill>
                  <a:schemeClr val="bg1"/>
                </a:solidFill>
              </a:rPr>
              <a:t>NSINO FUNDAMENTAL</a:t>
            </a:r>
            <a:r>
              <a:rPr lang="pt-BR" sz="1800" dirty="0">
                <a:solidFill>
                  <a:schemeClr val="bg1"/>
                </a:solidFill>
              </a:rPr>
              <a:t> </a:t>
            </a:r>
          </a:p>
          <a:p>
            <a:pPr marL="0" indent="0" algn="ctr">
              <a:buNone/>
            </a:pPr>
            <a:endParaRPr lang="pt-BR" sz="1800" dirty="0">
              <a:solidFill>
                <a:schemeClr val="bg1"/>
              </a:solidFill>
            </a:endParaRPr>
          </a:p>
          <a:p>
            <a:pPr algn="ctr"/>
            <a:r>
              <a:rPr lang="pt-BR" sz="1800" b="1" dirty="0">
                <a:solidFill>
                  <a:schemeClr val="bg1"/>
                </a:solidFill>
              </a:rPr>
              <a:t>BLOCO A</a:t>
            </a:r>
            <a:r>
              <a:rPr lang="pt-BR" sz="1800" dirty="0">
                <a:solidFill>
                  <a:schemeClr val="bg1"/>
                </a:solidFill>
              </a:rPr>
              <a:t>: BIOLOGIA(5); MATEMÁTICA(6); GEOGRAFIA(5); FÍSICA(5); ARTE(03)= </a:t>
            </a:r>
            <a:r>
              <a:rPr lang="pt-BR" sz="1800" b="1" dirty="0">
                <a:solidFill>
                  <a:schemeClr val="bg1"/>
                </a:solidFill>
              </a:rPr>
              <a:t>TOTAL: 24</a:t>
            </a:r>
          </a:p>
          <a:p>
            <a:pPr marL="0" indent="0" algn="ctr">
              <a:buNone/>
            </a:pPr>
            <a:endParaRPr lang="pt-BR" sz="1800" dirty="0">
              <a:solidFill>
                <a:schemeClr val="bg1"/>
              </a:solidFill>
            </a:endParaRPr>
          </a:p>
          <a:p>
            <a:pPr algn="ctr"/>
            <a:r>
              <a:rPr lang="pt-BR" sz="1800" b="1" dirty="0">
                <a:solidFill>
                  <a:schemeClr val="bg1"/>
                </a:solidFill>
              </a:rPr>
              <a:t>BLOCO B</a:t>
            </a:r>
            <a:r>
              <a:rPr lang="pt-BR" sz="1800" dirty="0">
                <a:solidFill>
                  <a:schemeClr val="bg1"/>
                </a:solidFill>
              </a:rPr>
              <a:t>: HISTÓRIA(5); QUÍMICA(5); PORTUGUÊS(6); INGLES(4);ESPANHOL(3) = </a:t>
            </a:r>
            <a:r>
              <a:rPr lang="pt-BR" sz="1800" b="1" dirty="0">
                <a:solidFill>
                  <a:schemeClr val="bg1"/>
                </a:solidFill>
              </a:rPr>
              <a:t>TOTAL = 23</a:t>
            </a:r>
          </a:p>
          <a:p>
            <a:pPr algn="ctr"/>
            <a:endParaRPr lang="pt-BR" b="1" dirty="0">
              <a:solidFill>
                <a:schemeClr val="bg1"/>
              </a:solidFill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VALOR + 10 </a:t>
            </a:r>
            <a:r>
              <a:rPr lang="pt-BR" b="1" dirty="0" err="1">
                <a:solidFill>
                  <a:schemeClr val="bg1"/>
                </a:solidFill>
              </a:rPr>
              <a:t>pts</a:t>
            </a:r>
            <a:endParaRPr lang="pt-BR" b="1" dirty="0">
              <a:solidFill>
                <a:schemeClr val="bg1"/>
              </a:solidFill>
            </a:endParaRPr>
          </a:p>
          <a:p>
            <a:pPr algn="ctr"/>
            <a:r>
              <a:rPr lang="pt-BR" sz="1800" b="1" dirty="0">
                <a:solidFill>
                  <a:schemeClr val="bg1"/>
                </a:solidFill>
              </a:rPr>
              <a:t>PLATAFORMA ZOON</a:t>
            </a:r>
          </a:p>
          <a:p>
            <a:pPr algn="ctr"/>
            <a:endParaRPr lang="pt-BR" sz="1800" b="1" dirty="0">
              <a:solidFill>
                <a:schemeClr val="bg1"/>
              </a:solidFill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AVALIAÇÃO BIMESTRAL </a:t>
            </a:r>
            <a:r>
              <a:rPr lang="pt-BR" sz="1800" b="1" dirty="0">
                <a:solidFill>
                  <a:schemeClr val="bg1"/>
                </a:solidFill>
              </a:rPr>
              <a:t>= 08 pontos</a:t>
            </a:r>
          </a:p>
          <a:p>
            <a:pPr marL="0" indent="0" algn="ctr">
              <a:buNone/>
            </a:pPr>
            <a:r>
              <a:rPr lang="pt-BR" sz="1800" b="1" dirty="0">
                <a:solidFill>
                  <a:schemeClr val="bg1"/>
                </a:solidFill>
              </a:rPr>
              <a:t>		</a:t>
            </a:r>
          </a:p>
          <a:p>
            <a:pPr algn="ctr"/>
            <a:r>
              <a:rPr lang="pt-BR" sz="1800" b="1" dirty="0">
                <a:solidFill>
                  <a:schemeClr val="bg1"/>
                </a:solidFill>
              </a:rPr>
              <a:t>PROVA GERAL = 2 pontos →a partir de </a:t>
            </a:r>
          </a:p>
          <a:p>
            <a:pPr marL="0" indent="0" algn="ctr">
              <a:buNone/>
            </a:pPr>
            <a:r>
              <a:rPr lang="pt-BR" sz="1800" b="1" dirty="0">
                <a:solidFill>
                  <a:schemeClr val="bg1"/>
                </a:solidFill>
              </a:rPr>
              <a:t>	70%(2,0)</a:t>
            </a:r>
          </a:p>
          <a:p>
            <a:pPr marL="0" indent="0" algn="ctr">
              <a:buNone/>
            </a:pPr>
            <a:r>
              <a:rPr lang="pt-BR" sz="1800" b="1" dirty="0">
                <a:solidFill>
                  <a:schemeClr val="bg1"/>
                </a:solidFill>
              </a:rPr>
              <a:t>	60 a 69%(1,5)</a:t>
            </a:r>
          </a:p>
          <a:p>
            <a:pPr marL="0" indent="0" algn="ctr">
              <a:buNone/>
            </a:pPr>
            <a:r>
              <a:rPr lang="pt-BR" sz="1800" b="1" dirty="0">
                <a:solidFill>
                  <a:schemeClr val="bg1"/>
                </a:solidFill>
              </a:rPr>
              <a:t>	40 a 59%(1,0)</a:t>
            </a:r>
          </a:p>
          <a:p>
            <a:pPr marL="0" indent="0" algn="ctr">
              <a:buNone/>
            </a:pPr>
            <a:r>
              <a:rPr lang="pt-BR" sz="1800" b="1" dirty="0">
                <a:solidFill>
                  <a:schemeClr val="bg1"/>
                </a:solidFill>
              </a:rPr>
              <a:t>	Abaixo de 40% (0,5)</a:t>
            </a:r>
          </a:p>
          <a:p>
            <a:pPr marL="0" indent="0" algn="ctr">
              <a:buNone/>
            </a:pPr>
            <a:r>
              <a:rPr lang="pt-BR" sz="1800" b="1" dirty="0">
                <a:solidFill>
                  <a:schemeClr val="bg1"/>
                </a:solidFill>
              </a:rPr>
              <a:t>	Não realizou (0,0)</a:t>
            </a:r>
          </a:p>
          <a:p>
            <a:pPr algn="ctr"/>
            <a:endParaRPr lang="pt-BR" sz="1800" b="1" dirty="0">
              <a:solidFill>
                <a:schemeClr val="bg1"/>
              </a:solidFill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PLANILHA DE OBSERVAÇÃO = 10 </a:t>
            </a:r>
            <a:r>
              <a:rPr lang="pt-BR" b="1" dirty="0" err="1">
                <a:solidFill>
                  <a:schemeClr val="bg1"/>
                </a:solidFill>
              </a:rPr>
              <a:t>pts</a:t>
            </a:r>
            <a:endParaRPr lang="pt-BR" sz="1800" b="1" dirty="0">
              <a:solidFill>
                <a:schemeClr val="bg1"/>
              </a:solidFill>
            </a:endParaRPr>
          </a:p>
          <a:p>
            <a:pPr algn="ctr"/>
            <a:endParaRPr lang="pt-BR" b="1" dirty="0">
              <a:solidFill>
                <a:schemeClr val="bg1"/>
              </a:solidFill>
            </a:endParaRPr>
          </a:p>
          <a:p>
            <a:pPr algn="ctr"/>
            <a:endParaRPr lang="pt-BR" sz="1800" b="1" dirty="0">
              <a:solidFill>
                <a:schemeClr val="bg1"/>
              </a:solidFill>
            </a:endParaRPr>
          </a:p>
          <a:p>
            <a:pPr algn="ctr"/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825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762640" y="1853586"/>
            <a:ext cx="4793714" cy="2078699"/>
          </a:xfrm>
        </p:spPr>
        <p:txBody>
          <a:bodyPr rtlCol="0"/>
          <a:lstStyle/>
          <a:p>
            <a:pPr algn="ctr" rtl="0"/>
            <a:r>
              <a:rPr lang="pt-BR" dirty="0">
                <a:solidFill>
                  <a:schemeClr val="accent3"/>
                </a:solidFill>
              </a:rPr>
              <a:t>AVALIAÇÕES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A28EFBE-DA5B-4936-BD47-B03A751A4CC0}"/>
              </a:ext>
            </a:extLst>
          </p:cNvPr>
          <p:cNvGrpSpPr/>
          <p:nvPr/>
        </p:nvGrpSpPr>
        <p:grpSpPr>
          <a:xfrm>
            <a:off x="6762640" y="-131720"/>
            <a:ext cx="2430801" cy="2430801"/>
            <a:chOff x="9563998" y="225772"/>
            <a:chExt cx="2430801" cy="2430801"/>
          </a:xfrm>
        </p:grpSpPr>
        <p:sp>
          <p:nvSpPr>
            <p:cNvPr id="6" name="Oval 6" descr="Pano de fundo do logotipo">
              <a:hlinkClick r:id="rId3"/>
              <a:extLst>
                <a:ext uri="{FF2B5EF4-FFF2-40B4-BE49-F238E27FC236}">
                  <a16:creationId xmlns:a16="http://schemas.microsoft.com/office/drawing/2014/main" id="{EADADAD2-040F-43A3-BCD8-34914378EBB7}"/>
                </a:ext>
              </a:extLst>
            </p:cNvPr>
            <p:cNvSpPr/>
            <p:nvPr/>
          </p:nvSpPr>
          <p:spPr>
            <a:xfrm>
              <a:off x="9563998" y="225772"/>
              <a:ext cx="2430801" cy="2430801"/>
            </a:xfrm>
            <a:prstGeom prst="ellipse">
              <a:avLst/>
            </a:prstGeom>
            <a:gradFill flip="none" rotWithShape="1">
              <a:gsLst>
                <a:gs pos="1800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30200" dist="304800" dir="54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pic>
          <p:nvPicPr>
            <p:cNvPr id="7" name="Gráfico 1">
              <a:extLst>
                <a:ext uri="{FF2B5EF4-FFF2-40B4-BE49-F238E27FC236}">
                  <a16:creationId xmlns:a16="http://schemas.microsoft.com/office/drawing/2014/main" id="{5AA490C8-BE80-4983-92B6-5AE9EC23D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18" t="-1982" r="-1747" b="-3108"/>
            <a:stretch>
              <a:fillRect/>
            </a:stretch>
          </p:blipFill>
          <p:spPr bwMode="auto">
            <a:xfrm>
              <a:off x="9797710" y="669009"/>
              <a:ext cx="1963379" cy="1332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9EAFDFFE-01D8-4900-8C1A-ECD9A005FC6A}"/>
              </a:ext>
            </a:extLst>
          </p:cNvPr>
          <p:cNvSpPr txBox="1">
            <a:spLocks/>
          </p:cNvSpPr>
          <p:nvPr/>
        </p:nvSpPr>
        <p:spPr bwMode="gray">
          <a:xfrm>
            <a:off x="498257" y="4292702"/>
            <a:ext cx="4793714" cy="207869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A15C90B-2DA1-4664-A4CF-12D387BB01A9}"/>
              </a:ext>
            </a:extLst>
          </p:cNvPr>
          <p:cNvSpPr txBox="1">
            <a:spLocks/>
          </p:cNvSpPr>
          <p:nvPr/>
        </p:nvSpPr>
        <p:spPr bwMode="gray">
          <a:xfrm>
            <a:off x="224314" y="1910026"/>
            <a:ext cx="5067657" cy="382624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pt-BR" sz="20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73F77FE-EEC8-417B-B727-3EDB0F3DC9B3}"/>
              </a:ext>
            </a:extLst>
          </p:cNvPr>
          <p:cNvSpPr txBox="1"/>
          <p:nvPr/>
        </p:nvSpPr>
        <p:spPr>
          <a:xfrm>
            <a:off x="272475" y="46761"/>
            <a:ext cx="5205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800" b="1" dirty="0">
              <a:solidFill>
                <a:schemeClr val="bg1"/>
              </a:solidFill>
            </a:endParaRPr>
          </a:p>
          <a:p>
            <a:pPr algn="ctr"/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D01E6CC3-BC70-46C0-B67A-5FA60D65C415}"/>
              </a:ext>
            </a:extLst>
          </p:cNvPr>
          <p:cNvSpPr txBox="1">
            <a:spLocks/>
          </p:cNvSpPr>
          <p:nvPr/>
        </p:nvSpPr>
        <p:spPr>
          <a:xfrm>
            <a:off x="457199" y="214290"/>
            <a:ext cx="6119889" cy="5911873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/>
              <a:t>RECUPERAÇÃO SEMESTRAL</a:t>
            </a:r>
          </a:p>
          <a:p>
            <a:pPr algn="ctr"/>
            <a:endParaRPr lang="pt-BR" dirty="0"/>
          </a:p>
          <a:p>
            <a:r>
              <a:rPr lang="pt-BR" sz="2300" dirty="0"/>
              <a:t>- A média do bimestre é 7,0, portanto, para que o processo ensino-aprendizagem seja considerado satisfatório o aluno deverá obter ao final de cada semestre a somatória de 14,0 (quatorze) pontos.</a:t>
            </a:r>
          </a:p>
          <a:p>
            <a:r>
              <a:rPr lang="pt-BR" sz="2300" dirty="0"/>
              <a:t>. A recuperação semestral será realizada NO FINAL DO 2º BIMESTRE (JUNHO). A nota máxima no processo de recuperação é 7,0 ( sete).</a:t>
            </a:r>
          </a:p>
          <a:p>
            <a:endParaRPr lang="pt-BR" sz="2300" dirty="0"/>
          </a:p>
          <a:p>
            <a:r>
              <a:rPr lang="pt-BR" sz="2300" dirty="0"/>
              <a:t>-  A nota obtida no processo de recuperação será considerada como segue:</a:t>
            </a:r>
          </a:p>
          <a:p>
            <a:r>
              <a:rPr lang="pt-BR" sz="2300" dirty="0"/>
              <a:t>- substitui as notas do primeiro e do segundo bimestres até o limite de 7,0( sete);</a:t>
            </a:r>
          </a:p>
          <a:p>
            <a:r>
              <a:rPr lang="pt-BR" sz="2300" dirty="0"/>
              <a:t>- será desprezada quando for abaixo da média obtida em cada bimestre.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4575040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255_TF66835393" id="{5D0D3EA3-50F9-484D-B76F-38AEECFCDA8B}" vid="{A6B774DC-6718-43F4-B802-0FBB4EB58F83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5B97A58-017B-407D-9B26-277921821F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6F9DDD-282A-43E9-BFE4-D33DFFFD07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FCFEE3-59F5-490C-AC74-047FF9F6A8FC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16c05727-aa75-4e4a-9b5f-8a80a1165891"/>
    <ds:schemaRef ds:uri="71af3243-3dd4-4a8d-8c0d-dd76da1f02a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892</Words>
  <Application>Microsoft Office PowerPoint</Application>
  <PresentationFormat>Widescreen</PresentationFormat>
  <Paragraphs>172</Paragraphs>
  <Slides>14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Corbel</vt:lpstr>
      <vt:lpstr>Tema do Office</vt:lpstr>
      <vt:lpstr>Reunião de pais 2022</vt:lpstr>
      <vt:lpstr>Protocolos</vt:lpstr>
      <vt:lpstr>Protocolos</vt:lpstr>
      <vt:lpstr>Protocolos</vt:lpstr>
      <vt:lpstr>Protocolos</vt:lpstr>
      <vt:lpstr>APRESENTAÇÃO</vt:lpstr>
      <vt:lpstr>Professores</vt:lpstr>
      <vt:lpstr>AVALIAÇÕES</vt:lpstr>
      <vt:lpstr>AVALIAÇÕES</vt:lpstr>
      <vt:lpstr>AVALIAÇÕES</vt:lpstr>
      <vt:lpstr>Horário de aulas/intervalos</vt:lpstr>
      <vt:lpstr>Cantina e restaurante</vt:lpstr>
      <vt:lpstr>Site</vt:lpstr>
      <vt:lpstr>Site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2021-02-03T17:18:17Z</dcterms:created>
  <dcterms:modified xsi:type="dcterms:W3CDTF">2022-01-27T13:05:41Z</dcterms:modified>
</cp:coreProperties>
</file>